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6" r:id="rId2"/>
    <p:sldId id="257" r:id="rId3"/>
    <p:sldId id="259" r:id="rId4"/>
    <p:sldId id="258" r:id="rId5"/>
    <p:sldId id="281" r:id="rId6"/>
    <p:sldId id="285" r:id="rId7"/>
    <p:sldId id="284" r:id="rId8"/>
    <p:sldId id="262" r:id="rId9"/>
    <p:sldId id="275" r:id="rId10"/>
    <p:sldId id="278" r:id="rId11"/>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A09BD20-0654-C8CA-4087-58E6244DC659}" name="Geoff Bowley" initials="GB" userId="577008aff0d093b9"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75BD8F-A2EC-5747-80B7-988A328C4862}" v="142" dt="2026-08-25T01:41:27.3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313"/>
    <p:restoredTop sz="66430"/>
  </p:normalViewPr>
  <p:slideViewPr>
    <p:cSldViewPr snapToGrid="0">
      <p:cViewPr varScale="1">
        <p:scale>
          <a:sx n="113" d="100"/>
          <a:sy n="113" d="100"/>
        </p:scale>
        <p:origin x="201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8/10/relationships/authors" Targe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dirty="0"/>
          </a:p>
        </p:txBody>
      </p:sp>
      <p:sp>
        <p:nvSpPr>
          <p:cNvPr id="3" name="Date Placeholder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a:lvl1pPr>
          </a:lstStyle>
          <a:p>
            <a:fld id="{D3E7421D-85B3-594E-9296-303BA020B7D7}" type="datetimeFigureOut">
              <a:rPr lang="en-US" smtClean="0"/>
              <a:t>8/24/26</a:t>
            </a:fld>
            <a:endParaRPr lang="en-US" dirty="0"/>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6606" tIns="48303" rIns="96606" bIns="48303" rtlCol="0" anchor="ctr"/>
          <a:lstStyle/>
          <a:p>
            <a:endParaRPr lang="en-US" dirty="0"/>
          </a:p>
        </p:txBody>
      </p:sp>
      <p:sp>
        <p:nvSpPr>
          <p:cNvPr id="5" name="Notes Placeholder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dirty="0"/>
          </a:p>
        </p:txBody>
      </p:sp>
      <p:sp>
        <p:nvSpPr>
          <p:cNvPr id="7" name="Slide Number Placehold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a:lvl1pPr>
          </a:lstStyle>
          <a:p>
            <a:fld id="{5937CE8D-5B07-F04F-A89C-1D27BD273010}" type="slidenum">
              <a:rPr lang="en-US" smtClean="0"/>
              <a:t>‹#›</a:t>
            </a:fld>
            <a:endParaRPr lang="en-US" dirty="0"/>
          </a:p>
        </p:txBody>
      </p:sp>
    </p:spTree>
    <p:extLst>
      <p:ext uri="{BB962C8B-B14F-4D97-AF65-F5344CB8AC3E}">
        <p14:creationId xmlns:p14="http://schemas.microsoft.com/office/powerpoint/2010/main" val="20809038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Afternoon, Councilors </a:t>
            </a:r>
          </a:p>
          <a:p>
            <a:r>
              <a:rPr lang="en-US" dirty="0"/>
              <a:t>My name is Geoff Bowley and I am accompanied by Shane Howlett.  We are both Shire appointed Fire Control Officers  We are here today to speak to the BFAC submissions prepared in response to your request for advice on Councils decision to amend the camp and cooking fires rules in the 26/27 FMN.   Item 9.1 is the relevant agenda item.</a:t>
            </a:r>
          </a:p>
          <a:p>
            <a:r>
              <a:rPr lang="en-US" dirty="0"/>
              <a:t>By way of background BFAC and the Bushfire Operations Group consider each year, as normal practice, the effectiveness of the current FMN and recommend any changes to Council.   This is a standing Operations Group agenda item.</a:t>
            </a:r>
          </a:p>
          <a:p>
            <a:r>
              <a:rPr lang="en-US" dirty="0"/>
              <a:t>The current restrictions on solid fuel camp and cooking fires were developed several years ago and have been in operation for 2 years.  The Council decision to change those rules to permit more solid fuel camp and cooking fires in the prohibited period is not supported by BFAC.  We are not just saying no on casual, quick consideration – we believe there is solid evidence that the increased risk due to the changes should not be imposed on our community.  </a:t>
            </a:r>
          </a:p>
          <a:p>
            <a:r>
              <a:rPr lang="en-US" sz="1300" i="1" dirty="0"/>
              <a:t>This slide highlights the Risk Rating to the Community in how many of the Assets in the Shire are at what level of Risk of Bushfire</a:t>
            </a:r>
          </a:p>
          <a:p>
            <a:pPr marL="181137" indent="-181137">
              <a:buFontTx/>
              <a:buChar char="-"/>
            </a:pPr>
            <a:r>
              <a:rPr lang="en-US" sz="1300" i="1" dirty="0"/>
              <a:t>At High or greater Risk is 82% of all Assets, 64% of Homes.  </a:t>
            </a:r>
          </a:p>
          <a:p>
            <a:pPr marL="181137" indent="-181137">
              <a:buFontTx/>
              <a:buChar char="-"/>
            </a:pPr>
            <a:r>
              <a:rPr lang="en-US" sz="1300" i="1" dirty="0"/>
              <a:t>50% of our Homes are Very High or Extreme Risk</a:t>
            </a:r>
          </a:p>
          <a:p>
            <a:pPr marL="181137" indent="-181137">
              <a:buFontTx/>
              <a:buChar char="-"/>
            </a:pPr>
            <a:r>
              <a:rPr lang="en-US" sz="1300" i="1" dirty="0"/>
              <a:t>38% of our homes, 43% of all Assets are at Extreme Risk</a:t>
            </a:r>
          </a:p>
        </p:txBody>
      </p:sp>
      <p:sp>
        <p:nvSpPr>
          <p:cNvPr id="4" name="Slide Number Placeholder 3"/>
          <p:cNvSpPr>
            <a:spLocks noGrp="1"/>
          </p:cNvSpPr>
          <p:nvPr>
            <p:ph type="sldNum" sz="quarter" idx="5"/>
          </p:nvPr>
        </p:nvSpPr>
        <p:spPr/>
        <p:txBody>
          <a:bodyPr/>
          <a:lstStyle/>
          <a:p>
            <a:fld id="{5937CE8D-5B07-F04F-A89C-1D27BD273010}" type="slidenum">
              <a:rPr lang="en-US" smtClean="0"/>
              <a:t>1</a:t>
            </a:fld>
            <a:endParaRPr lang="en-US" dirty="0"/>
          </a:p>
        </p:txBody>
      </p:sp>
    </p:spTree>
    <p:extLst>
      <p:ext uri="{BB962C8B-B14F-4D97-AF65-F5344CB8AC3E}">
        <p14:creationId xmlns:p14="http://schemas.microsoft.com/office/powerpoint/2010/main" val="35315270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BFAC appreciates the intention and the lifestyle benefits of solid fuel fires and many of us enjoy them also.  However, we are all to clearly aware of the risk they also present if not carefully managed .    Rather than allow more fires Is it unreasonable to just ask the community to use gas appliances during the highest risk period????</a:t>
            </a:r>
          </a:p>
          <a:p>
            <a:r>
              <a:rPr lang="en-US" sz="1600" dirty="0"/>
              <a:t>The Council changes would allow approximately an additional 30 days solid fuel fires (depending on Fire Danger Ratings).  It is important to understand that the risk is not just on the day someone is using their Solid Fuel cooker – the following days when the fire is typically not watched are when many fires gets away. There are many examples of fires starting this way.</a:t>
            </a:r>
          </a:p>
          <a:p>
            <a:r>
              <a:rPr lang="en-US" sz="1600" dirty="0"/>
              <a:t>Not just 379 active volunteers affected– Emergency WA warnings are a significant stress factor for the community.</a:t>
            </a:r>
            <a:endParaRPr lang="en-US" sz="1800" dirty="0"/>
          </a:p>
          <a:p>
            <a:pPr marL="181137" indent="-181137">
              <a:buFontTx/>
              <a:buChar char="-"/>
            </a:pPr>
            <a:endParaRPr lang="en-US" dirty="0"/>
          </a:p>
        </p:txBody>
      </p:sp>
      <p:sp>
        <p:nvSpPr>
          <p:cNvPr id="4" name="Slide Number Placeholder 3"/>
          <p:cNvSpPr>
            <a:spLocks noGrp="1"/>
          </p:cNvSpPr>
          <p:nvPr>
            <p:ph type="sldNum" sz="quarter" idx="5"/>
          </p:nvPr>
        </p:nvSpPr>
        <p:spPr/>
        <p:txBody>
          <a:bodyPr/>
          <a:lstStyle/>
          <a:p>
            <a:fld id="{5937CE8D-5B07-F04F-A89C-1D27BD273010}" type="slidenum">
              <a:rPr lang="en-US" smtClean="0"/>
              <a:t>2</a:t>
            </a:fld>
            <a:endParaRPr lang="en-US" dirty="0"/>
          </a:p>
        </p:txBody>
      </p:sp>
    </p:spTree>
    <p:extLst>
      <p:ext uri="{BB962C8B-B14F-4D97-AF65-F5344CB8AC3E}">
        <p14:creationId xmlns:p14="http://schemas.microsoft.com/office/powerpoint/2010/main" val="22859264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165B7F-BB97-85BB-D253-31467EBACB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DB60B2-736F-8503-38FE-672089D9A0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1F3031-CA1E-363D-F577-E4379D488061}"/>
              </a:ext>
            </a:extLst>
          </p:cNvPr>
          <p:cNvSpPr>
            <a:spLocks noGrp="1"/>
          </p:cNvSpPr>
          <p:nvPr>
            <p:ph type="body" idx="1"/>
          </p:nvPr>
        </p:nvSpPr>
        <p:spPr/>
        <p:txBody>
          <a:bodyPr/>
          <a:lstStyle/>
          <a:p>
            <a:r>
              <a:rPr lang="en-US" dirty="0"/>
              <a:t>The Officer report correctly suggests no financial implications (based on their no change recommendation) though clearly there is significant loss to the Denmark community when camping and cooking fires get away, We only need to look at the Bayview Rise fire in 2022 for evidence of this happening.</a:t>
            </a:r>
          </a:p>
          <a:p>
            <a:r>
              <a:rPr lang="en-US" dirty="0"/>
              <a:t>You have been provided detailed information on insurance implications for all residents, This impact on insurance policies is clearly becoming more onerous.    This burden can be moderated by considering the many additional controls included in the BFAC submissions.</a:t>
            </a:r>
          </a:p>
          <a:p>
            <a:r>
              <a:rPr lang="en-US" dirty="0"/>
              <a:t>BFAC suggests we stay safe, use gas during prohibited times and avoid camp and cooking fires like the one on this slide.  Is this a potentially purpose-built allowable fire?</a:t>
            </a:r>
          </a:p>
          <a:p>
            <a:endParaRPr lang="en-US" dirty="0"/>
          </a:p>
          <a:p>
            <a:r>
              <a:rPr lang="en-US" dirty="0"/>
              <a:t>Insurers review the Risk profile – Shire by Shire, Address by Address.</a:t>
            </a:r>
          </a:p>
          <a:p>
            <a:r>
              <a:rPr lang="en-US" dirty="0"/>
              <a:t>Reducing the controls in Fire Management increase the risk, this as stated by the Insurance council will increase the Premiums and more properties Wiil Not be able to get insurance</a:t>
            </a:r>
          </a:p>
          <a:p>
            <a:endParaRPr lang="en-US" dirty="0"/>
          </a:p>
          <a:p>
            <a:r>
              <a:rPr lang="en-US" dirty="0"/>
              <a:t>Whilst Bayview Rise had a significant impact on our community it was a lucky escape and could have been much worse</a:t>
            </a:r>
          </a:p>
        </p:txBody>
      </p:sp>
      <p:sp>
        <p:nvSpPr>
          <p:cNvPr id="4" name="Slide Number Placeholder 3">
            <a:extLst>
              <a:ext uri="{FF2B5EF4-FFF2-40B4-BE49-F238E27FC236}">
                <a16:creationId xmlns:a16="http://schemas.microsoft.com/office/drawing/2014/main" id="{45A19DDC-A7EC-A5CC-0C9E-491792368959}"/>
              </a:ext>
            </a:extLst>
          </p:cNvPr>
          <p:cNvSpPr>
            <a:spLocks noGrp="1"/>
          </p:cNvSpPr>
          <p:nvPr>
            <p:ph type="sldNum" sz="quarter" idx="5"/>
          </p:nvPr>
        </p:nvSpPr>
        <p:spPr/>
        <p:txBody>
          <a:bodyPr/>
          <a:lstStyle/>
          <a:p>
            <a:fld id="{5937CE8D-5B07-F04F-A89C-1D27BD273010}" type="slidenum">
              <a:rPr lang="en-US" smtClean="0"/>
              <a:t>3</a:t>
            </a:fld>
            <a:endParaRPr lang="en-US" dirty="0"/>
          </a:p>
        </p:txBody>
      </p:sp>
    </p:spTree>
    <p:extLst>
      <p:ext uri="{BB962C8B-B14F-4D97-AF65-F5344CB8AC3E}">
        <p14:creationId xmlns:p14="http://schemas.microsoft.com/office/powerpoint/2010/main" val="4290483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Having listened to the council meeting in July BFAC acknowledges Council's concerned about the lifestyle impact to a few residents.  BFAC asks that you also consider the other side of the coin – the negative impact to the volunteer firefighters and the broader community.</a:t>
            </a:r>
          </a:p>
          <a:p>
            <a:r>
              <a:rPr lang="en-US" dirty="0"/>
              <a:t>For a Report of Smoke / Fire on a Moderate Day the turnout of Volunteers would be 12 people plus, disrupting their time with Family and Friends to check in on your Solid Fuel lifestyle.</a:t>
            </a:r>
          </a:p>
          <a:p>
            <a:r>
              <a:rPr lang="en-US" dirty="0"/>
              <a:t> </a:t>
            </a:r>
          </a:p>
          <a:p>
            <a:r>
              <a:rPr lang="en-US" dirty="0"/>
              <a:t>Another major consideration is the Bushfire message communicated through Emergency WA, These alerts have an impact on the lifestyle and mental health on our community just by receiving the alerts. So more 000 calls, more Emergency WA alerts , more community stress….</a:t>
            </a:r>
          </a:p>
          <a:p>
            <a:r>
              <a:rPr lang="en-US" dirty="0"/>
              <a:t>So clearly there is a broader impact from reports of Fire which is intended just to provide a small section of the community year-round access to Solid Fuel camping and cooking fires</a:t>
            </a:r>
          </a:p>
        </p:txBody>
      </p:sp>
      <p:sp>
        <p:nvSpPr>
          <p:cNvPr id="4" name="Slide Number Placeholder 3"/>
          <p:cNvSpPr>
            <a:spLocks noGrp="1"/>
          </p:cNvSpPr>
          <p:nvPr>
            <p:ph type="sldNum" sz="quarter" idx="5"/>
          </p:nvPr>
        </p:nvSpPr>
        <p:spPr/>
        <p:txBody>
          <a:bodyPr/>
          <a:lstStyle/>
          <a:p>
            <a:fld id="{5937CE8D-5B07-F04F-A89C-1D27BD273010}" type="slidenum">
              <a:rPr lang="en-US" smtClean="0"/>
              <a:t>4</a:t>
            </a:fld>
            <a:endParaRPr lang="en-US" dirty="0"/>
          </a:p>
        </p:txBody>
      </p:sp>
    </p:spTree>
    <p:extLst>
      <p:ext uri="{BB962C8B-B14F-4D97-AF65-F5344CB8AC3E}">
        <p14:creationId xmlns:p14="http://schemas.microsoft.com/office/powerpoint/2010/main" val="3167270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1137" indent="-181137">
              <a:buFontTx/>
              <a:buChar cha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Any action to change the management of bushfire risk should be carefully considered and managed through the existing management structures</a:t>
            </a:r>
          </a:p>
          <a:p>
            <a:r>
              <a:rPr lang="en-US" dirty="0"/>
              <a:t>BFAC therefore supports the Shire Officer’s approach to take a proper, considered review of the changes and working through the BRMP process</a:t>
            </a:r>
          </a:p>
          <a:p>
            <a:endParaRPr lang="en-US" dirty="0"/>
          </a:p>
          <a:p>
            <a:r>
              <a:rPr lang="en-US" dirty="0"/>
              <a:t>-----</a:t>
            </a:r>
          </a:p>
          <a:p>
            <a:r>
              <a:rPr lang="en-US" dirty="0"/>
              <a:t>The Bush Fire Risk Management Plan clearly identifies key risks and areas within the Shire that are at Extreme Fire Risk, even recommending signage be placed at key locations.</a:t>
            </a:r>
          </a:p>
          <a:p>
            <a:r>
              <a:rPr lang="en-US" dirty="0"/>
              <a:t>The Previous Building Resilience in the Great Southern Review which Shire of Denmark was involved with also highlighted the</a:t>
            </a:r>
          </a:p>
          <a:p>
            <a:pPr marL="181137" indent="-181137">
              <a:buFontTx/>
              <a:buChar char="-"/>
            </a:pPr>
            <a:r>
              <a:rPr lang="en-US" dirty="0"/>
              <a:t>High Fuel Loads and Extreme bushfire risks</a:t>
            </a:r>
          </a:p>
          <a:p>
            <a:pPr marL="181137" indent="-181137">
              <a:buFontTx/>
              <a:buChar char="-"/>
            </a:pPr>
            <a:r>
              <a:rPr lang="en-US" dirty="0"/>
              <a:t>Limit access and egress for evacuations</a:t>
            </a:r>
          </a:p>
          <a:p>
            <a:pPr marL="181137" indent="-181137">
              <a:buFontTx/>
              <a:buChar char="-"/>
            </a:pPr>
            <a:r>
              <a:rPr lang="en-US" dirty="0"/>
              <a:t>High population density during the Summer Extreme risk period</a:t>
            </a:r>
          </a:p>
          <a:p>
            <a:r>
              <a:rPr lang="en-US" dirty="0"/>
              <a:t>The Risk will clearly increase if Council proceeds with the FMN changes WITHOUT implementing additional controls and BFAC advises that the rushed implementation of FMN change require a proper assessment – the 2 weeks available to BFAC to assess and comment is patently too short.</a:t>
            </a:r>
          </a:p>
          <a:p>
            <a:endParaRPr lang="en-US" dirty="0"/>
          </a:p>
          <a:p>
            <a:r>
              <a:rPr lang="en-US" dirty="0"/>
              <a:t>BRIGS Project included - Ocean Beach, Weedon Hill, Peaceful Bay</a:t>
            </a:r>
          </a:p>
        </p:txBody>
      </p:sp>
      <p:sp>
        <p:nvSpPr>
          <p:cNvPr id="4" name="Slide Number Placeholder 3"/>
          <p:cNvSpPr>
            <a:spLocks noGrp="1"/>
          </p:cNvSpPr>
          <p:nvPr>
            <p:ph type="sldNum" sz="quarter" idx="5"/>
          </p:nvPr>
        </p:nvSpPr>
        <p:spPr/>
        <p:txBody>
          <a:bodyPr/>
          <a:lstStyle/>
          <a:p>
            <a:fld id="{5937CE8D-5B07-F04F-A89C-1D27BD273010}" type="slidenum">
              <a:rPr lang="en-US" smtClean="0"/>
              <a:t>5</a:t>
            </a:fld>
            <a:endParaRPr lang="en-US" dirty="0"/>
          </a:p>
        </p:txBody>
      </p:sp>
    </p:spTree>
    <p:extLst>
      <p:ext uri="{BB962C8B-B14F-4D97-AF65-F5344CB8AC3E}">
        <p14:creationId xmlns:p14="http://schemas.microsoft.com/office/powerpoint/2010/main" val="27343192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7598F4-35D6-87FA-EBC8-99C4CB866D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27AA57-2A63-45ED-FCE4-94B4F882BB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53DA0D-6D62-E894-0205-62FB218149AC}"/>
              </a:ext>
            </a:extLst>
          </p:cNvPr>
          <p:cNvSpPr>
            <a:spLocks noGrp="1"/>
          </p:cNvSpPr>
          <p:nvPr>
            <p:ph type="body" idx="1"/>
          </p:nvPr>
        </p:nvSpPr>
        <p:spPr/>
        <p:txBody>
          <a:bodyPr/>
          <a:lstStyle/>
          <a:p>
            <a:endParaRPr lang="en-US" dirty="0"/>
          </a:p>
          <a:p>
            <a:r>
              <a:rPr lang="en-US" dirty="0"/>
              <a:t>The Latest Seasonal Bushfire Outlook on 19</a:t>
            </a:r>
            <a:r>
              <a:rPr lang="en-US" baseline="30000" dirty="0"/>
              <a:t>th</a:t>
            </a:r>
            <a:r>
              <a:rPr lang="en-US" dirty="0"/>
              <a:t> August continues to highlight the likely challenges in the coming season</a:t>
            </a:r>
          </a:p>
          <a:p>
            <a:pPr marL="171450" indent="-171450">
              <a:buFontTx/>
              <a:buChar char="-"/>
            </a:pPr>
            <a:r>
              <a:rPr lang="en-US" dirty="0"/>
              <a:t>Soil Moisture </a:t>
            </a:r>
          </a:p>
          <a:p>
            <a:pPr marL="171450" indent="-171450">
              <a:buFontTx/>
              <a:buChar char="-"/>
            </a:pPr>
            <a:r>
              <a:rPr lang="en-US" dirty="0"/>
              <a:t>Rainfall</a:t>
            </a:r>
          </a:p>
          <a:p>
            <a:pPr marL="181137" indent="-181137">
              <a:buFontTx/>
              <a:buChar char="-"/>
            </a:pPr>
            <a:r>
              <a:rPr lang="en-US" dirty="0"/>
              <a:t>Max Temperatures</a:t>
            </a:r>
          </a:p>
          <a:p>
            <a:pPr marL="181137" indent="-181137">
              <a:buFontTx/>
              <a:buChar char="-"/>
            </a:pPr>
            <a:r>
              <a:rPr lang="en-US" dirty="0"/>
              <a:t>When combined with an El Nino event the positive Indian Ocean Dipole predicts typical rainfall in our area will be drier</a:t>
            </a:r>
          </a:p>
          <a:p>
            <a:pPr marL="181137" indent="-181137">
              <a:buFontTx/>
              <a:buChar char="-"/>
            </a:pPr>
            <a:r>
              <a:rPr lang="en-US" dirty="0"/>
              <a:t>The fuel loads around Denmark, with the recent years of dryness combined with another poor year make it harder to control the escape of fire in our area</a:t>
            </a:r>
          </a:p>
          <a:p>
            <a:pPr marL="0" indent="0">
              <a:buFontTx/>
              <a:buNone/>
            </a:pPr>
            <a:endParaRPr lang="en-US" dirty="0"/>
          </a:p>
        </p:txBody>
      </p:sp>
      <p:sp>
        <p:nvSpPr>
          <p:cNvPr id="4" name="Slide Number Placeholder 3">
            <a:extLst>
              <a:ext uri="{FF2B5EF4-FFF2-40B4-BE49-F238E27FC236}">
                <a16:creationId xmlns:a16="http://schemas.microsoft.com/office/drawing/2014/main" id="{9A5602BD-C013-02F2-06B5-733A0E68E9DE}"/>
              </a:ext>
            </a:extLst>
          </p:cNvPr>
          <p:cNvSpPr>
            <a:spLocks noGrp="1"/>
          </p:cNvSpPr>
          <p:nvPr>
            <p:ph type="sldNum" sz="quarter" idx="5"/>
          </p:nvPr>
        </p:nvSpPr>
        <p:spPr/>
        <p:txBody>
          <a:bodyPr/>
          <a:lstStyle/>
          <a:p>
            <a:fld id="{5937CE8D-5B07-F04F-A89C-1D27BD273010}" type="slidenum">
              <a:rPr lang="en-US" smtClean="0"/>
              <a:t>6</a:t>
            </a:fld>
            <a:endParaRPr lang="en-US" dirty="0"/>
          </a:p>
        </p:txBody>
      </p:sp>
    </p:spTree>
    <p:extLst>
      <p:ext uri="{BB962C8B-B14F-4D97-AF65-F5344CB8AC3E}">
        <p14:creationId xmlns:p14="http://schemas.microsoft.com/office/powerpoint/2010/main" val="3741917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9B2C4-A167-8B4A-FED8-AD7AB5DACC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078CAD-E9A9-1975-05C6-AFA32578DC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181618-E010-33FD-43E6-DF508AD33BE4}"/>
              </a:ext>
            </a:extLst>
          </p:cNvPr>
          <p:cNvSpPr>
            <a:spLocks noGrp="1"/>
          </p:cNvSpPr>
          <p:nvPr>
            <p:ph type="body" idx="1"/>
          </p:nvPr>
        </p:nvSpPr>
        <p:spPr/>
        <p:txBody>
          <a:bodyPr/>
          <a:lstStyle/>
          <a:p>
            <a:r>
              <a:rPr lang="en-US" dirty="0"/>
              <a:t>Denmark has moved from Stirling Coast to Southern Forests Fire Weather District.  </a:t>
            </a:r>
          </a:p>
          <a:p>
            <a:r>
              <a:rPr lang="en-US" dirty="0"/>
              <a:t>This will change how the weather Denmark is expecting will be reported. Now the Fire Danger Ratings are expected to reflect more what is happening and the weather coming to Denmark.</a:t>
            </a:r>
          </a:p>
          <a:p>
            <a:r>
              <a:rPr lang="en-US" dirty="0"/>
              <a:t>The community awareness and understanding of the change is important .</a:t>
            </a:r>
          </a:p>
          <a:p>
            <a:r>
              <a:rPr lang="en-US" dirty="0"/>
              <a:t>Regardless of what the Fire Danger Rating is for any Day the local Fire Danger Rating or Bushfire Behavior Index for specific areas can and does vary across Denmark and the wider Fire Weather District</a:t>
            </a:r>
          </a:p>
          <a:p>
            <a:endParaRPr lang="en-US" dirty="0"/>
          </a:p>
          <a:p>
            <a:r>
              <a:rPr lang="en-US" dirty="0"/>
              <a:t>Additionally making late changes to the Fire Management Notice on this scale leaves insufficient time for preparing the controls and with multiple changes happening it will reduce the effectiveness of communication</a:t>
            </a:r>
          </a:p>
          <a:p>
            <a:endParaRPr lang="en-US" dirty="0"/>
          </a:p>
          <a:p>
            <a:r>
              <a:rPr lang="en-US" dirty="0"/>
              <a:t>BFAC recommends that it is dangerous to change at this late stage </a:t>
            </a:r>
          </a:p>
          <a:p>
            <a:endParaRPr lang="en-US" dirty="0"/>
          </a:p>
          <a:p>
            <a:endParaRPr lang="en-US" dirty="0"/>
          </a:p>
          <a:p>
            <a:pPr marL="0" indent="0">
              <a:buFontTx/>
              <a:buNone/>
            </a:pPr>
            <a:endParaRPr lang="en-US" dirty="0"/>
          </a:p>
        </p:txBody>
      </p:sp>
      <p:sp>
        <p:nvSpPr>
          <p:cNvPr id="4" name="Slide Number Placeholder 3">
            <a:extLst>
              <a:ext uri="{FF2B5EF4-FFF2-40B4-BE49-F238E27FC236}">
                <a16:creationId xmlns:a16="http://schemas.microsoft.com/office/drawing/2014/main" id="{B4D61369-598C-43F0-33B9-6D90DD6F71DF}"/>
              </a:ext>
            </a:extLst>
          </p:cNvPr>
          <p:cNvSpPr>
            <a:spLocks noGrp="1"/>
          </p:cNvSpPr>
          <p:nvPr>
            <p:ph type="sldNum" sz="quarter" idx="5"/>
          </p:nvPr>
        </p:nvSpPr>
        <p:spPr/>
        <p:txBody>
          <a:bodyPr/>
          <a:lstStyle/>
          <a:p>
            <a:fld id="{5937CE8D-5B07-F04F-A89C-1D27BD273010}" type="slidenum">
              <a:rPr lang="en-US" smtClean="0"/>
              <a:t>7</a:t>
            </a:fld>
            <a:endParaRPr lang="en-US" dirty="0"/>
          </a:p>
        </p:txBody>
      </p:sp>
    </p:spTree>
    <p:extLst>
      <p:ext uri="{BB962C8B-B14F-4D97-AF65-F5344CB8AC3E}">
        <p14:creationId xmlns:p14="http://schemas.microsoft.com/office/powerpoint/2010/main" val="8933559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064">
              <a:defRPr/>
            </a:pPr>
            <a:r>
              <a:rPr lang="en-US" dirty="0"/>
              <a:t>In the current environment, with the current forecasts, it is too risky to:</a:t>
            </a:r>
          </a:p>
          <a:p>
            <a:pPr marL="181137" indent="-181137" defTabSz="966064">
              <a:buFont typeface="Arial" panose="020B0604020202020204" pitchFamily="34" charset="0"/>
              <a:buChar char="•"/>
              <a:defRPr/>
            </a:pPr>
            <a:r>
              <a:rPr lang="en-US" dirty="0"/>
              <a:t>Implement poorly developed and unsafe rules for camp and cooking fires;</a:t>
            </a:r>
          </a:p>
          <a:p>
            <a:pPr marL="181137" indent="-181137" defTabSz="966064">
              <a:buFont typeface="Arial" panose="020B0604020202020204" pitchFamily="34" charset="0"/>
              <a:buChar char="•"/>
              <a:defRPr/>
            </a:pPr>
            <a:r>
              <a:rPr lang="en-US" dirty="0"/>
              <a:t>Ignore the </a:t>
            </a:r>
            <a:r>
              <a:rPr lang="en-US" b="1" dirty="0"/>
              <a:t>whole </a:t>
            </a:r>
            <a:r>
              <a:rPr lang="en-US" dirty="0"/>
              <a:t>community’s fire safety expectations </a:t>
            </a:r>
          </a:p>
          <a:p>
            <a:pPr marL="181137" indent="-181137" defTabSz="966064">
              <a:buFont typeface="Arial" panose="020B0604020202020204" pitchFamily="34" charset="0"/>
              <a:buChar char="•"/>
              <a:defRPr/>
            </a:pPr>
            <a:r>
              <a:rPr lang="en-US" dirty="0"/>
              <a:t>Create confusion about what cooking appliance situations are OK – who will decide? and </a:t>
            </a:r>
          </a:p>
          <a:p>
            <a:pPr marL="181137" indent="-181137" defTabSz="966064">
              <a:buFont typeface="Arial" panose="020B0604020202020204" pitchFamily="34" charset="0"/>
              <a:buChar char="•"/>
              <a:defRPr/>
            </a:pPr>
            <a:r>
              <a:rPr lang="en-US" dirty="0"/>
              <a:t>What is the imperative to act now – we can do much better given the opportunity</a:t>
            </a:r>
          </a:p>
        </p:txBody>
      </p:sp>
      <p:sp>
        <p:nvSpPr>
          <p:cNvPr id="4" name="Slide Number Placeholder 3"/>
          <p:cNvSpPr>
            <a:spLocks noGrp="1"/>
          </p:cNvSpPr>
          <p:nvPr>
            <p:ph type="sldNum" sz="quarter" idx="5"/>
          </p:nvPr>
        </p:nvSpPr>
        <p:spPr/>
        <p:txBody>
          <a:bodyPr/>
          <a:lstStyle/>
          <a:p>
            <a:fld id="{5937CE8D-5B07-F04F-A89C-1D27BD273010}" type="slidenum">
              <a:rPr lang="en-US" smtClean="0"/>
              <a:t>8</a:t>
            </a:fld>
            <a:endParaRPr lang="en-US" dirty="0"/>
          </a:p>
        </p:txBody>
      </p:sp>
    </p:spTree>
    <p:extLst>
      <p:ext uri="{BB962C8B-B14F-4D97-AF65-F5344CB8AC3E}">
        <p14:creationId xmlns:p14="http://schemas.microsoft.com/office/powerpoint/2010/main" val="33814785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controls in 9.1(d) are not strong enough to keep the community safe</a:t>
            </a:r>
          </a:p>
          <a:p>
            <a:endParaRPr lang="en-US" dirty="0"/>
          </a:p>
          <a:p>
            <a:r>
              <a:rPr lang="en-AU" dirty="0"/>
              <a:t>If council are intent on pushing for this, take 12 months to work up an appropriate set of controls, Including;</a:t>
            </a:r>
          </a:p>
          <a:p>
            <a:r>
              <a:rPr lang="en-AU" dirty="0"/>
              <a:t>- Geographic limits </a:t>
            </a:r>
          </a:p>
          <a:p>
            <a:r>
              <a:rPr lang="en-AU" dirty="0"/>
              <a:t>- Built environment requirements </a:t>
            </a:r>
            <a:r>
              <a:rPr lang="en-AU" dirty="0" err="1"/>
              <a:t>Eg.</a:t>
            </a:r>
            <a:r>
              <a:rPr lang="en-AU" dirty="0"/>
              <a:t> paved area requirements</a:t>
            </a:r>
          </a:p>
          <a:p>
            <a:r>
              <a:rPr lang="en-AU" dirty="0"/>
              <a:t>- Agreed definitions of “purpose built” </a:t>
            </a:r>
          </a:p>
          <a:p>
            <a:r>
              <a:rPr lang="en-AU" dirty="0"/>
              <a:t>- Establish an application system for permits. (including fees and who does the inspections)</a:t>
            </a:r>
          </a:p>
          <a:p>
            <a:r>
              <a:rPr lang="en-AU" dirty="0"/>
              <a:t>- A compliance system</a:t>
            </a:r>
          </a:p>
          <a:p>
            <a:r>
              <a:rPr lang="en-AU" dirty="0"/>
              <a:t>- Adjustments to response procedures to reports of smoke</a:t>
            </a:r>
            <a:endParaRPr lang="en-US" sz="2800" dirty="0"/>
          </a:p>
          <a:p>
            <a:pPr marL="181137" marR="0" lvl="0" indent="-181137" algn="l" defTabSz="914400" rtl="0" eaLnBrk="1" fontAlgn="auto" latinLnBrk="0" hangingPunct="1">
              <a:lnSpc>
                <a:spcPct val="100000"/>
              </a:lnSpc>
              <a:spcBef>
                <a:spcPts val="0"/>
              </a:spcBef>
              <a:spcAft>
                <a:spcPts val="0"/>
              </a:spcAft>
              <a:buClrTx/>
              <a:buSzTx/>
              <a:buFontTx/>
              <a:buChar char="-"/>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Often people start their Solid Fuel cooker and leave it whilst it is heating up and then once finished cooking it is not immediately fully extinguished.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risk remains until it is cold.</a:t>
            </a:r>
          </a:p>
          <a:p>
            <a:pPr marL="181137" indent="-181137">
              <a:buFontTx/>
              <a:buChar char="-"/>
            </a:pPr>
            <a:endParaRPr lang="en-US" dirty="0"/>
          </a:p>
        </p:txBody>
      </p:sp>
      <p:sp>
        <p:nvSpPr>
          <p:cNvPr id="4" name="Slide Number Placeholder 3"/>
          <p:cNvSpPr>
            <a:spLocks noGrp="1"/>
          </p:cNvSpPr>
          <p:nvPr>
            <p:ph type="sldNum" sz="quarter" idx="5"/>
          </p:nvPr>
        </p:nvSpPr>
        <p:spPr/>
        <p:txBody>
          <a:bodyPr/>
          <a:lstStyle/>
          <a:p>
            <a:fld id="{5937CE8D-5B07-F04F-A89C-1D27BD273010}" type="slidenum">
              <a:rPr lang="en-US" smtClean="0"/>
              <a:t>9</a:t>
            </a:fld>
            <a:endParaRPr lang="en-US" dirty="0"/>
          </a:p>
        </p:txBody>
      </p:sp>
    </p:spTree>
    <p:extLst>
      <p:ext uri="{BB962C8B-B14F-4D97-AF65-F5344CB8AC3E}">
        <p14:creationId xmlns:p14="http://schemas.microsoft.com/office/powerpoint/2010/main" val="13235185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E9004-0187-5200-FA4D-2A2694D213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4BD06D-A291-4422-DF15-09FC22CF2F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2EF05A-AEF4-C322-5817-D25D6A54CE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0BDEB2-2502-B6FB-FC69-BFD584A0BAC4}"/>
              </a:ext>
            </a:extLst>
          </p:cNvPr>
          <p:cNvSpPr>
            <a:spLocks noGrp="1"/>
          </p:cNvSpPr>
          <p:nvPr>
            <p:ph type="sldNum" sz="quarter" idx="5"/>
          </p:nvPr>
        </p:nvSpPr>
        <p:spPr/>
        <p:txBody>
          <a:bodyPr/>
          <a:lstStyle/>
          <a:p>
            <a:fld id="{5937CE8D-5B07-F04F-A89C-1D27BD273010}" type="slidenum">
              <a:rPr lang="en-US" smtClean="0"/>
              <a:t>10</a:t>
            </a:fld>
            <a:endParaRPr lang="en-US" dirty="0"/>
          </a:p>
        </p:txBody>
      </p:sp>
    </p:spTree>
    <p:extLst>
      <p:ext uri="{BB962C8B-B14F-4D97-AF65-F5344CB8AC3E}">
        <p14:creationId xmlns:p14="http://schemas.microsoft.com/office/powerpoint/2010/main" val="20654037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AE01C-244D-23CA-1B13-37412C7BA5D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C27F40F-19A4-78E8-86EF-29F2C38993E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4D4092D-97F9-992F-C1C7-425E27D5B260}"/>
              </a:ext>
            </a:extLst>
          </p:cNvPr>
          <p:cNvSpPr>
            <a:spLocks noGrp="1"/>
          </p:cNvSpPr>
          <p:nvPr>
            <p:ph type="dt" sz="half" idx="10"/>
          </p:nvPr>
        </p:nvSpPr>
        <p:spPr/>
        <p:txBody>
          <a:bodyPr/>
          <a:lstStyle/>
          <a:p>
            <a:fld id="{68CF1261-7530-084A-A47D-CA034133B780}" type="datetimeFigureOut">
              <a:rPr lang="en-US" smtClean="0"/>
              <a:t>8/24/26</a:t>
            </a:fld>
            <a:endParaRPr lang="en-US" dirty="0"/>
          </a:p>
        </p:txBody>
      </p:sp>
      <p:sp>
        <p:nvSpPr>
          <p:cNvPr id="5" name="Footer Placeholder 4">
            <a:extLst>
              <a:ext uri="{FF2B5EF4-FFF2-40B4-BE49-F238E27FC236}">
                <a16:creationId xmlns:a16="http://schemas.microsoft.com/office/drawing/2014/main" id="{F9B176D0-25E9-0842-64DF-8D666833440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109793F-E403-DFD5-9093-2C44C66D90E2}"/>
              </a:ext>
            </a:extLst>
          </p:cNvPr>
          <p:cNvSpPr>
            <a:spLocks noGrp="1"/>
          </p:cNvSpPr>
          <p:nvPr>
            <p:ph type="sldNum" sz="quarter" idx="12"/>
          </p:nvPr>
        </p:nvSpPr>
        <p:spPr/>
        <p:txBody>
          <a:bodyPr/>
          <a:lstStyle/>
          <a:p>
            <a:fld id="{94346AFC-BD63-4341-A335-9BE36A7095CE}" type="slidenum">
              <a:rPr lang="en-US" smtClean="0"/>
              <a:t>‹#›</a:t>
            </a:fld>
            <a:endParaRPr lang="en-US" dirty="0"/>
          </a:p>
        </p:txBody>
      </p:sp>
    </p:spTree>
    <p:extLst>
      <p:ext uri="{BB962C8B-B14F-4D97-AF65-F5344CB8AC3E}">
        <p14:creationId xmlns:p14="http://schemas.microsoft.com/office/powerpoint/2010/main" val="39334366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EBD6A-66A0-3B7E-8EC7-A875D9E6B71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BFC0734-CBFF-73C8-1385-D0FFE0C9D11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C924421-A095-C992-7EEF-65627109AB39}"/>
              </a:ext>
            </a:extLst>
          </p:cNvPr>
          <p:cNvSpPr>
            <a:spLocks noGrp="1"/>
          </p:cNvSpPr>
          <p:nvPr>
            <p:ph type="dt" sz="half" idx="10"/>
          </p:nvPr>
        </p:nvSpPr>
        <p:spPr/>
        <p:txBody>
          <a:bodyPr/>
          <a:lstStyle/>
          <a:p>
            <a:fld id="{68CF1261-7530-084A-A47D-CA034133B780}" type="datetimeFigureOut">
              <a:rPr lang="en-US" smtClean="0"/>
              <a:t>8/24/26</a:t>
            </a:fld>
            <a:endParaRPr lang="en-US" dirty="0"/>
          </a:p>
        </p:txBody>
      </p:sp>
      <p:sp>
        <p:nvSpPr>
          <p:cNvPr id="5" name="Footer Placeholder 4">
            <a:extLst>
              <a:ext uri="{FF2B5EF4-FFF2-40B4-BE49-F238E27FC236}">
                <a16:creationId xmlns:a16="http://schemas.microsoft.com/office/drawing/2014/main" id="{FD6863BA-E666-5361-27B6-42D8411FE80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85E9442-DB91-8B94-342E-6C4333B67008}"/>
              </a:ext>
            </a:extLst>
          </p:cNvPr>
          <p:cNvSpPr>
            <a:spLocks noGrp="1"/>
          </p:cNvSpPr>
          <p:nvPr>
            <p:ph type="sldNum" sz="quarter" idx="12"/>
          </p:nvPr>
        </p:nvSpPr>
        <p:spPr/>
        <p:txBody>
          <a:bodyPr/>
          <a:lstStyle/>
          <a:p>
            <a:fld id="{94346AFC-BD63-4341-A335-9BE36A7095CE}" type="slidenum">
              <a:rPr lang="en-US" smtClean="0"/>
              <a:t>‹#›</a:t>
            </a:fld>
            <a:endParaRPr lang="en-US" dirty="0"/>
          </a:p>
        </p:txBody>
      </p:sp>
    </p:spTree>
    <p:extLst>
      <p:ext uri="{BB962C8B-B14F-4D97-AF65-F5344CB8AC3E}">
        <p14:creationId xmlns:p14="http://schemas.microsoft.com/office/powerpoint/2010/main" val="578595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A9452-5295-FF68-8607-29F3BA36222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EC117E5-0D4D-D525-811E-2450DC2EB33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EA1FEF3-EC27-7FFD-1BB3-DE2B26F20316}"/>
              </a:ext>
            </a:extLst>
          </p:cNvPr>
          <p:cNvSpPr>
            <a:spLocks noGrp="1"/>
          </p:cNvSpPr>
          <p:nvPr>
            <p:ph type="dt" sz="half" idx="10"/>
          </p:nvPr>
        </p:nvSpPr>
        <p:spPr/>
        <p:txBody>
          <a:bodyPr/>
          <a:lstStyle/>
          <a:p>
            <a:fld id="{68CF1261-7530-084A-A47D-CA034133B780}" type="datetimeFigureOut">
              <a:rPr lang="en-US" smtClean="0"/>
              <a:t>8/24/26</a:t>
            </a:fld>
            <a:endParaRPr lang="en-US" dirty="0"/>
          </a:p>
        </p:txBody>
      </p:sp>
      <p:sp>
        <p:nvSpPr>
          <p:cNvPr id="5" name="Footer Placeholder 4">
            <a:extLst>
              <a:ext uri="{FF2B5EF4-FFF2-40B4-BE49-F238E27FC236}">
                <a16:creationId xmlns:a16="http://schemas.microsoft.com/office/drawing/2014/main" id="{D2E259AD-B414-7573-B2CE-6FD9658D460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7944BE6-8F8E-3213-E735-8B0A3A014DA5}"/>
              </a:ext>
            </a:extLst>
          </p:cNvPr>
          <p:cNvSpPr>
            <a:spLocks noGrp="1"/>
          </p:cNvSpPr>
          <p:nvPr>
            <p:ph type="sldNum" sz="quarter" idx="12"/>
          </p:nvPr>
        </p:nvSpPr>
        <p:spPr/>
        <p:txBody>
          <a:bodyPr/>
          <a:lstStyle/>
          <a:p>
            <a:fld id="{94346AFC-BD63-4341-A335-9BE36A7095CE}" type="slidenum">
              <a:rPr lang="en-US" smtClean="0"/>
              <a:t>‹#›</a:t>
            </a:fld>
            <a:endParaRPr lang="en-US" dirty="0"/>
          </a:p>
        </p:txBody>
      </p:sp>
    </p:spTree>
    <p:extLst>
      <p:ext uri="{BB962C8B-B14F-4D97-AF65-F5344CB8AC3E}">
        <p14:creationId xmlns:p14="http://schemas.microsoft.com/office/powerpoint/2010/main" val="2934201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CC18D-C616-F06B-3256-006D1EEA596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0ABAF8B-78E6-D029-024C-2F1072860A5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7DDF4B1-0112-D526-886F-F1831D078FC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41F6040-FE23-A6D1-CCFB-002572FC5952}"/>
              </a:ext>
            </a:extLst>
          </p:cNvPr>
          <p:cNvSpPr>
            <a:spLocks noGrp="1"/>
          </p:cNvSpPr>
          <p:nvPr>
            <p:ph type="dt" sz="half" idx="10"/>
          </p:nvPr>
        </p:nvSpPr>
        <p:spPr/>
        <p:txBody>
          <a:bodyPr/>
          <a:lstStyle/>
          <a:p>
            <a:fld id="{68CF1261-7530-084A-A47D-CA034133B780}" type="datetimeFigureOut">
              <a:rPr lang="en-US" smtClean="0"/>
              <a:t>8/24/26</a:t>
            </a:fld>
            <a:endParaRPr lang="en-US" dirty="0"/>
          </a:p>
        </p:txBody>
      </p:sp>
      <p:sp>
        <p:nvSpPr>
          <p:cNvPr id="6" name="Footer Placeholder 5">
            <a:extLst>
              <a:ext uri="{FF2B5EF4-FFF2-40B4-BE49-F238E27FC236}">
                <a16:creationId xmlns:a16="http://schemas.microsoft.com/office/drawing/2014/main" id="{CC1F9145-2EB2-935C-FFF2-0BCE49A53ED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1CE07F8-136A-BDC3-37CA-52B9073242DC}"/>
              </a:ext>
            </a:extLst>
          </p:cNvPr>
          <p:cNvSpPr>
            <a:spLocks noGrp="1"/>
          </p:cNvSpPr>
          <p:nvPr>
            <p:ph type="sldNum" sz="quarter" idx="12"/>
          </p:nvPr>
        </p:nvSpPr>
        <p:spPr/>
        <p:txBody>
          <a:bodyPr/>
          <a:lstStyle/>
          <a:p>
            <a:fld id="{94346AFC-BD63-4341-A335-9BE36A7095CE}" type="slidenum">
              <a:rPr lang="en-US" smtClean="0"/>
              <a:t>‹#›</a:t>
            </a:fld>
            <a:endParaRPr lang="en-US" dirty="0"/>
          </a:p>
        </p:txBody>
      </p:sp>
    </p:spTree>
    <p:extLst>
      <p:ext uri="{BB962C8B-B14F-4D97-AF65-F5344CB8AC3E}">
        <p14:creationId xmlns:p14="http://schemas.microsoft.com/office/powerpoint/2010/main" val="751033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CE37F-4179-10C6-8122-1AA13C080DC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75B4470-94D3-589C-C7B5-0FE46D5E5E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C206673-1802-75B6-E5B2-2832D9D79B0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D671410-F5D7-EF34-C0EA-7A5EC73E840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4C2C37E-46B8-07AE-36CC-D7D208CA9B3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30A5ECF-4373-11D6-45E0-5C90D1E35A01}"/>
              </a:ext>
            </a:extLst>
          </p:cNvPr>
          <p:cNvSpPr>
            <a:spLocks noGrp="1"/>
          </p:cNvSpPr>
          <p:nvPr>
            <p:ph type="dt" sz="half" idx="10"/>
          </p:nvPr>
        </p:nvSpPr>
        <p:spPr/>
        <p:txBody>
          <a:bodyPr/>
          <a:lstStyle/>
          <a:p>
            <a:fld id="{68CF1261-7530-084A-A47D-CA034133B780}" type="datetimeFigureOut">
              <a:rPr lang="en-US" smtClean="0"/>
              <a:t>8/24/26</a:t>
            </a:fld>
            <a:endParaRPr lang="en-US" dirty="0"/>
          </a:p>
        </p:txBody>
      </p:sp>
      <p:sp>
        <p:nvSpPr>
          <p:cNvPr id="8" name="Footer Placeholder 7">
            <a:extLst>
              <a:ext uri="{FF2B5EF4-FFF2-40B4-BE49-F238E27FC236}">
                <a16:creationId xmlns:a16="http://schemas.microsoft.com/office/drawing/2014/main" id="{22F97846-2ABE-79E6-A9DA-2951896E203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12FE21FE-A534-7DC7-49D9-594DF3EF0AF1}"/>
              </a:ext>
            </a:extLst>
          </p:cNvPr>
          <p:cNvSpPr>
            <a:spLocks noGrp="1"/>
          </p:cNvSpPr>
          <p:nvPr>
            <p:ph type="sldNum" sz="quarter" idx="12"/>
          </p:nvPr>
        </p:nvSpPr>
        <p:spPr/>
        <p:txBody>
          <a:bodyPr/>
          <a:lstStyle/>
          <a:p>
            <a:fld id="{94346AFC-BD63-4341-A335-9BE36A7095CE}" type="slidenum">
              <a:rPr lang="en-US" smtClean="0"/>
              <a:t>‹#›</a:t>
            </a:fld>
            <a:endParaRPr lang="en-US" dirty="0"/>
          </a:p>
        </p:txBody>
      </p:sp>
    </p:spTree>
    <p:extLst>
      <p:ext uri="{BB962C8B-B14F-4D97-AF65-F5344CB8AC3E}">
        <p14:creationId xmlns:p14="http://schemas.microsoft.com/office/powerpoint/2010/main" val="939327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8ACCA-D8DE-5337-E1CB-4F1C23C8B17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D0B75BD-61DC-BE00-3E9D-506B04D72F1B}"/>
              </a:ext>
            </a:extLst>
          </p:cNvPr>
          <p:cNvSpPr>
            <a:spLocks noGrp="1"/>
          </p:cNvSpPr>
          <p:nvPr>
            <p:ph type="dt" sz="half" idx="10"/>
          </p:nvPr>
        </p:nvSpPr>
        <p:spPr/>
        <p:txBody>
          <a:bodyPr/>
          <a:lstStyle/>
          <a:p>
            <a:fld id="{68CF1261-7530-084A-A47D-CA034133B780}" type="datetimeFigureOut">
              <a:rPr lang="en-US" smtClean="0"/>
              <a:t>8/24/26</a:t>
            </a:fld>
            <a:endParaRPr lang="en-US" dirty="0"/>
          </a:p>
        </p:txBody>
      </p:sp>
      <p:sp>
        <p:nvSpPr>
          <p:cNvPr id="4" name="Footer Placeholder 3">
            <a:extLst>
              <a:ext uri="{FF2B5EF4-FFF2-40B4-BE49-F238E27FC236}">
                <a16:creationId xmlns:a16="http://schemas.microsoft.com/office/drawing/2014/main" id="{2531CD1D-8318-EB57-E1FB-4EC2ABC64F9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2D6C6C3-D495-2577-DD67-5ADACE3B2090}"/>
              </a:ext>
            </a:extLst>
          </p:cNvPr>
          <p:cNvSpPr>
            <a:spLocks noGrp="1"/>
          </p:cNvSpPr>
          <p:nvPr>
            <p:ph type="sldNum" sz="quarter" idx="12"/>
          </p:nvPr>
        </p:nvSpPr>
        <p:spPr/>
        <p:txBody>
          <a:bodyPr/>
          <a:lstStyle/>
          <a:p>
            <a:fld id="{94346AFC-BD63-4341-A335-9BE36A7095CE}" type="slidenum">
              <a:rPr lang="en-US" smtClean="0"/>
              <a:t>‹#›</a:t>
            </a:fld>
            <a:endParaRPr lang="en-US" dirty="0"/>
          </a:p>
        </p:txBody>
      </p:sp>
    </p:spTree>
    <p:extLst>
      <p:ext uri="{BB962C8B-B14F-4D97-AF65-F5344CB8AC3E}">
        <p14:creationId xmlns:p14="http://schemas.microsoft.com/office/powerpoint/2010/main" val="2844624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1BF93ED-8F52-E0B2-3674-DF79E312872E}"/>
              </a:ext>
            </a:extLst>
          </p:cNvPr>
          <p:cNvSpPr>
            <a:spLocks noGrp="1"/>
          </p:cNvSpPr>
          <p:nvPr>
            <p:ph type="dt" sz="half" idx="10"/>
          </p:nvPr>
        </p:nvSpPr>
        <p:spPr/>
        <p:txBody>
          <a:bodyPr/>
          <a:lstStyle/>
          <a:p>
            <a:fld id="{68CF1261-7530-084A-A47D-CA034133B780}" type="datetimeFigureOut">
              <a:rPr lang="en-US" smtClean="0"/>
              <a:t>8/24/26</a:t>
            </a:fld>
            <a:endParaRPr lang="en-US" dirty="0"/>
          </a:p>
        </p:txBody>
      </p:sp>
      <p:sp>
        <p:nvSpPr>
          <p:cNvPr id="3" name="Footer Placeholder 2">
            <a:extLst>
              <a:ext uri="{FF2B5EF4-FFF2-40B4-BE49-F238E27FC236}">
                <a16:creationId xmlns:a16="http://schemas.microsoft.com/office/drawing/2014/main" id="{DEED672B-A265-5CB4-FBC3-5238662D5373}"/>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89FB642-AC68-F438-5A08-855AED10B85C}"/>
              </a:ext>
            </a:extLst>
          </p:cNvPr>
          <p:cNvSpPr>
            <a:spLocks noGrp="1"/>
          </p:cNvSpPr>
          <p:nvPr>
            <p:ph type="sldNum" sz="quarter" idx="12"/>
          </p:nvPr>
        </p:nvSpPr>
        <p:spPr/>
        <p:txBody>
          <a:bodyPr/>
          <a:lstStyle/>
          <a:p>
            <a:fld id="{94346AFC-BD63-4341-A335-9BE36A7095CE}" type="slidenum">
              <a:rPr lang="en-US" smtClean="0"/>
              <a:t>‹#›</a:t>
            </a:fld>
            <a:endParaRPr lang="en-US" dirty="0"/>
          </a:p>
        </p:txBody>
      </p:sp>
    </p:spTree>
    <p:extLst>
      <p:ext uri="{BB962C8B-B14F-4D97-AF65-F5344CB8AC3E}">
        <p14:creationId xmlns:p14="http://schemas.microsoft.com/office/powerpoint/2010/main" val="4223640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0E714-FEE5-AE13-CEB2-1A4D1C779FB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163EF8E-E8D6-C694-9B0F-7F37EBDD94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5E94F47-E0AC-4C74-A568-0232C9C40D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E6AC069-DD82-5276-4826-9F8DA9F467CE}"/>
              </a:ext>
            </a:extLst>
          </p:cNvPr>
          <p:cNvSpPr>
            <a:spLocks noGrp="1"/>
          </p:cNvSpPr>
          <p:nvPr>
            <p:ph type="dt" sz="half" idx="10"/>
          </p:nvPr>
        </p:nvSpPr>
        <p:spPr/>
        <p:txBody>
          <a:bodyPr/>
          <a:lstStyle/>
          <a:p>
            <a:fld id="{68CF1261-7530-084A-A47D-CA034133B780}" type="datetimeFigureOut">
              <a:rPr lang="en-US" smtClean="0"/>
              <a:t>8/24/26</a:t>
            </a:fld>
            <a:endParaRPr lang="en-US" dirty="0"/>
          </a:p>
        </p:txBody>
      </p:sp>
      <p:sp>
        <p:nvSpPr>
          <p:cNvPr id="6" name="Footer Placeholder 5">
            <a:extLst>
              <a:ext uri="{FF2B5EF4-FFF2-40B4-BE49-F238E27FC236}">
                <a16:creationId xmlns:a16="http://schemas.microsoft.com/office/drawing/2014/main" id="{91982E63-4C8C-1872-CA22-F85639983E0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4DB1ADC-191D-D65F-022F-9F23CEE2AE14}"/>
              </a:ext>
            </a:extLst>
          </p:cNvPr>
          <p:cNvSpPr>
            <a:spLocks noGrp="1"/>
          </p:cNvSpPr>
          <p:nvPr>
            <p:ph type="sldNum" sz="quarter" idx="12"/>
          </p:nvPr>
        </p:nvSpPr>
        <p:spPr/>
        <p:txBody>
          <a:bodyPr/>
          <a:lstStyle/>
          <a:p>
            <a:fld id="{94346AFC-BD63-4341-A335-9BE36A7095CE}" type="slidenum">
              <a:rPr lang="en-US" smtClean="0"/>
              <a:t>‹#›</a:t>
            </a:fld>
            <a:endParaRPr lang="en-US" dirty="0"/>
          </a:p>
        </p:txBody>
      </p:sp>
    </p:spTree>
    <p:extLst>
      <p:ext uri="{BB962C8B-B14F-4D97-AF65-F5344CB8AC3E}">
        <p14:creationId xmlns:p14="http://schemas.microsoft.com/office/powerpoint/2010/main" val="4267543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FA562-E08B-ACF3-83FB-582D9191F3B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06F14A48-9A02-27D6-F8EF-12A19F744D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D5B50F3-04E0-20E8-8DB8-02D117AAFB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462787E-CEC4-D702-E0C3-BDAFDA78302A}"/>
              </a:ext>
            </a:extLst>
          </p:cNvPr>
          <p:cNvSpPr>
            <a:spLocks noGrp="1"/>
          </p:cNvSpPr>
          <p:nvPr>
            <p:ph type="dt" sz="half" idx="10"/>
          </p:nvPr>
        </p:nvSpPr>
        <p:spPr/>
        <p:txBody>
          <a:bodyPr/>
          <a:lstStyle/>
          <a:p>
            <a:fld id="{68CF1261-7530-084A-A47D-CA034133B780}" type="datetimeFigureOut">
              <a:rPr lang="en-US" smtClean="0"/>
              <a:t>8/24/26</a:t>
            </a:fld>
            <a:endParaRPr lang="en-US" dirty="0"/>
          </a:p>
        </p:txBody>
      </p:sp>
      <p:sp>
        <p:nvSpPr>
          <p:cNvPr id="6" name="Footer Placeholder 5">
            <a:extLst>
              <a:ext uri="{FF2B5EF4-FFF2-40B4-BE49-F238E27FC236}">
                <a16:creationId xmlns:a16="http://schemas.microsoft.com/office/drawing/2014/main" id="{18A276C7-09DB-E462-BF08-2559FDE67A2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B207F72-43C2-8CB9-D306-1EC88653AE47}"/>
              </a:ext>
            </a:extLst>
          </p:cNvPr>
          <p:cNvSpPr>
            <a:spLocks noGrp="1"/>
          </p:cNvSpPr>
          <p:nvPr>
            <p:ph type="sldNum" sz="quarter" idx="12"/>
          </p:nvPr>
        </p:nvSpPr>
        <p:spPr/>
        <p:txBody>
          <a:bodyPr/>
          <a:lstStyle/>
          <a:p>
            <a:fld id="{94346AFC-BD63-4341-A335-9BE36A7095CE}" type="slidenum">
              <a:rPr lang="en-US" smtClean="0"/>
              <a:t>‹#›</a:t>
            </a:fld>
            <a:endParaRPr lang="en-US" dirty="0"/>
          </a:p>
        </p:txBody>
      </p:sp>
    </p:spTree>
    <p:extLst>
      <p:ext uri="{BB962C8B-B14F-4D97-AF65-F5344CB8AC3E}">
        <p14:creationId xmlns:p14="http://schemas.microsoft.com/office/powerpoint/2010/main" val="725011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10F0D-3151-021E-CA7D-0650F342367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7668EA9-45DB-14AE-A1C2-06952D5A017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E885EB0-2DEC-BE8E-7E02-345063D3780A}"/>
              </a:ext>
            </a:extLst>
          </p:cNvPr>
          <p:cNvSpPr>
            <a:spLocks noGrp="1"/>
          </p:cNvSpPr>
          <p:nvPr>
            <p:ph type="dt" sz="half" idx="10"/>
          </p:nvPr>
        </p:nvSpPr>
        <p:spPr/>
        <p:txBody>
          <a:bodyPr/>
          <a:lstStyle/>
          <a:p>
            <a:fld id="{68CF1261-7530-084A-A47D-CA034133B780}" type="datetimeFigureOut">
              <a:rPr lang="en-US" smtClean="0"/>
              <a:t>8/24/26</a:t>
            </a:fld>
            <a:endParaRPr lang="en-US" dirty="0"/>
          </a:p>
        </p:txBody>
      </p:sp>
      <p:sp>
        <p:nvSpPr>
          <p:cNvPr id="5" name="Footer Placeholder 4">
            <a:extLst>
              <a:ext uri="{FF2B5EF4-FFF2-40B4-BE49-F238E27FC236}">
                <a16:creationId xmlns:a16="http://schemas.microsoft.com/office/drawing/2014/main" id="{8CFB66BD-AF89-A895-116E-B00B66C423B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EA8BE4C-741A-7BC5-BE9D-7D259ECC7CBF}"/>
              </a:ext>
            </a:extLst>
          </p:cNvPr>
          <p:cNvSpPr>
            <a:spLocks noGrp="1"/>
          </p:cNvSpPr>
          <p:nvPr>
            <p:ph type="sldNum" sz="quarter" idx="12"/>
          </p:nvPr>
        </p:nvSpPr>
        <p:spPr/>
        <p:txBody>
          <a:bodyPr/>
          <a:lstStyle/>
          <a:p>
            <a:fld id="{94346AFC-BD63-4341-A335-9BE36A7095CE}" type="slidenum">
              <a:rPr lang="en-US" smtClean="0"/>
              <a:t>‹#›</a:t>
            </a:fld>
            <a:endParaRPr lang="en-US" dirty="0"/>
          </a:p>
        </p:txBody>
      </p:sp>
    </p:spTree>
    <p:extLst>
      <p:ext uri="{BB962C8B-B14F-4D97-AF65-F5344CB8AC3E}">
        <p14:creationId xmlns:p14="http://schemas.microsoft.com/office/powerpoint/2010/main" val="159451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9FAA39-C6E1-F7F4-935C-2FF747832D6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044BFF9-A47F-76CC-A7A7-35202DD7DAA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2CF9112-BBFE-5650-D80D-7AF44FF16D0A}"/>
              </a:ext>
            </a:extLst>
          </p:cNvPr>
          <p:cNvSpPr>
            <a:spLocks noGrp="1"/>
          </p:cNvSpPr>
          <p:nvPr>
            <p:ph type="dt" sz="half" idx="10"/>
          </p:nvPr>
        </p:nvSpPr>
        <p:spPr/>
        <p:txBody>
          <a:bodyPr/>
          <a:lstStyle/>
          <a:p>
            <a:fld id="{68CF1261-7530-084A-A47D-CA034133B780}" type="datetimeFigureOut">
              <a:rPr lang="en-US" smtClean="0"/>
              <a:t>8/24/26</a:t>
            </a:fld>
            <a:endParaRPr lang="en-US" dirty="0"/>
          </a:p>
        </p:txBody>
      </p:sp>
      <p:sp>
        <p:nvSpPr>
          <p:cNvPr id="5" name="Footer Placeholder 4">
            <a:extLst>
              <a:ext uri="{FF2B5EF4-FFF2-40B4-BE49-F238E27FC236}">
                <a16:creationId xmlns:a16="http://schemas.microsoft.com/office/drawing/2014/main" id="{61A46B7E-323A-BB94-EF8C-70113706FB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69B336-EBA0-5C83-3A00-70F2DBE015D7}"/>
              </a:ext>
            </a:extLst>
          </p:cNvPr>
          <p:cNvSpPr>
            <a:spLocks noGrp="1"/>
          </p:cNvSpPr>
          <p:nvPr>
            <p:ph type="sldNum" sz="quarter" idx="12"/>
          </p:nvPr>
        </p:nvSpPr>
        <p:spPr/>
        <p:txBody>
          <a:bodyPr/>
          <a:lstStyle/>
          <a:p>
            <a:fld id="{94346AFC-BD63-4341-A335-9BE36A7095CE}" type="slidenum">
              <a:rPr lang="en-US" smtClean="0"/>
              <a:t>‹#›</a:t>
            </a:fld>
            <a:endParaRPr lang="en-US" dirty="0"/>
          </a:p>
        </p:txBody>
      </p:sp>
    </p:spTree>
    <p:extLst>
      <p:ext uri="{BB962C8B-B14F-4D97-AF65-F5344CB8AC3E}">
        <p14:creationId xmlns:p14="http://schemas.microsoft.com/office/powerpoint/2010/main" val="13030533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566EFA8-1457-ABE8-3864-9DD9B13DE6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DCE223-CC97-FDF5-7FD4-F8521043D9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521C1B7-354A-F160-8338-86CBFDAF27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8CF1261-7530-084A-A47D-CA034133B780}" type="datetimeFigureOut">
              <a:rPr lang="en-US" smtClean="0"/>
              <a:t>8/24/26</a:t>
            </a:fld>
            <a:endParaRPr lang="en-US" dirty="0"/>
          </a:p>
        </p:txBody>
      </p:sp>
      <p:sp>
        <p:nvSpPr>
          <p:cNvPr id="5" name="Footer Placeholder 4">
            <a:extLst>
              <a:ext uri="{FF2B5EF4-FFF2-40B4-BE49-F238E27FC236}">
                <a16:creationId xmlns:a16="http://schemas.microsoft.com/office/drawing/2014/main" id="{DE1D08A5-FE86-FFA3-9B92-BAEA123F42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19EC550A-4C5D-DF81-19D5-8177FFE683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4346AFC-BD63-4341-A335-9BE36A7095CE}" type="slidenum">
              <a:rPr lang="en-US" smtClean="0"/>
              <a:t>‹#›</a:t>
            </a:fld>
            <a:endParaRPr lang="en-US" dirty="0"/>
          </a:p>
        </p:txBody>
      </p:sp>
    </p:spTree>
    <p:extLst>
      <p:ext uri="{BB962C8B-B14F-4D97-AF65-F5344CB8AC3E}">
        <p14:creationId xmlns:p14="http://schemas.microsoft.com/office/powerpoint/2010/main" val="28177814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CBC83-AA5B-EE96-3C7C-3B87DAE9DCE1}"/>
              </a:ext>
            </a:extLst>
          </p:cNvPr>
          <p:cNvSpPr>
            <a:spLocks noGrp="1"/>
          </p:cNvSpPr>
          <p:nvPr>
            <p:ph type="ctrTitle"/>
          </p:nvPr>
        </p:nvSpPr>
        <p:spPr>
          <a:xfrm>
            <a:off x="651641" y="854112"/>
            <a:ext cx="10888717" cy="1251495"/>
          </a:xfrm>
        </p:spPr>
        <p:txBody>
          <a:bodyPr>
            <a:noAutofit/>
          </a:bodyPr>
          <a:lstStyle/>
          <a:p>
            <a:r>
              <a:rPr lang="en-US" dirty="0"/>
              <a:t>BFAC Deputation</a:t>
            </a:r>
            <a:br>
              <a:rPr lang="en-US" dirty="0"/>
            </a:br>
            <a:r>
              <a:rPr lang="en-US" dirty="0"/>
              <a:t>on Camp &amp; Cooking fires</a:t>
            </a:r>
          </a:p>
        </p:txBody>
      </p:sp>
      <p:sp>
        <p:nvSpPr>
          <p:cNvPr id="3" name="Subtitle 2">
            <a:extLst>
              <a:ext uri="{FF2B5EF4-FFF2-40B4-BE49-F238E27FC236}">
                <a16:creationId xmlns:a16="http://schemas.microsoft.com/office/drawing/2014/main" id="{28072E97-BB39-0D14-0FF1-DB60D1D7073A}"/>
              </a:ext>
            </a:extLst>
          </p:cNvPr>
          <p:cNvSpPr>
            <a:spLocks noGrp="1"/>
          </p:cNvSpPr>
          <p:nvPr>
            <p:ph type="subTitle" idx="1"/>
          </p:nvPr>
        </p:nvSpPr>
        <p:spPr>
          <a:xfrm>
            <a:off x="73573" y="6335473"/>
            <a:ext cx="10888717" cy="706821"/>
          </a:xfrm>
        </p:spPr>
        <p:txBody>
          <a:bodyPr>
            <a:normAutofit/>
          </a:bodyPr>
          <a:lstStyle/>
          <a:p>
            <a:pPr algn="l"/>
            <a:r>
              <a:rPr lang="en-US" sz="2000" i="1" dirty="0"/>
              <a:t>Source - Shire of Denmark Bushfire Risk Mitigation Plan 2025-2027</a:t>
            </a:r>
          </a:p>
        </p:txBody>
      </p:sp>
      <p:pic>
        <p:nvPicPr>
          <p:cNvPr id="4" name="Picture 3">
            <a:extLst>
              <a:ext uri="{FF2B5EF4-FFF2-40B4-BE49-F238E27FC236}">
                <a16:creationId xmlns:a16="http://schemas.microsoft.com/office/drawing/2014/main" id="{BB3EA3CF-6FF3-F250-C22D-9FC45317B894}"/>
              </a:ext>
            </a:extLst>
          </p:cNvPr>
          <p:cNvPicPr>
            <a:picLocks noChangeAspect="1"/>
          </p:cNvPicPr>
          <p:nvPr/>
        </p:nvPicPr>
        <p:blipFill>
          <a:blip r:embed="rId3"/>
          <a:srcRect t="9142"/>
          <a:stretch>
            <a:fillRect/>
          </a:stretch>
        </p:blipFill>
        <p:spPr>
          <a:xfrm>
            <a:off x="73573" y="3326887"/>
            <a:ext cx="12032175" cy="3008586"/>
          </a:xfrm>
          <a:prstGeom prst="rect">
            <a:avLst/>
          </a:prstGeom>
        </p:spPr>
      </p:pic>
      <p:sp>
        <p:nvSpPr>
          <p:cNvPr id="9" name="Subtitle 2">
            <a:extLst>
              <a:ext uri="{FF2B5EF4-FFF2-40B4-BE49-F238E27FC236}">
                <a16:creationId xmlns:a16="http://schemas.microsoft.com/office/drawing/2014/main" id="{BB37E17B-7BAC-DDE0-9426-EF66357F73E0}"/>
              </a:ext>
            </a:extLst>
          </p:cNvPr>
          <p:cNvSpPr txBox="1">
            <a:spLocks/>
          </p:cNvSpPr>
          <p:nvPr/>
        </p:nvSpPr>
        <p:spPr>
          <a:xfrm>
            <a:off x="651640" y="2362836"/>
            <a:ext cx="10888717" cy="706821"/>
          </a:xfrm>
          <a:prstGeom prst="rect">
            <a:avLst/>
          </a:prstGeom>
        </p:spPr>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600" b="1" i="1" dirty="0">
                <a:solidFill>
                  <a:srgbClr val="FF0000"/>
                </a:solidFill>
              </a:rPr>
              <a:t>“BFAC considers the proposed changes are too risky”</a:t>
            </a:r>
          </a:p>
        </p:txBody>
      </p:sp>
    </p:spTree>
    <p:extLst>
      <p:ext uri="{BB962C8B-B14F-4D97-AF65-F5344CB8AC3E}">
        <p14:creationId xmlns:p14="http://schemas.microsoft.com/office/powerpoint/2010/main" val="239516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9F79630B-0F0B-446E-A637-38FA8F61D1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28"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1509D16-5B8E-4846-BE6E-E8AF72D994B2}"/>
              </a:ext>
            </a:extLst>
          </p:cNvPr>
          <p:cNvSpPr>
            <a:spLocks noGrp="1"/>
          </p:cNvSpPr>
          <p:nvPr>
            <p:ph type="title"/>
          </p:nvPr>
        </p:nvSpPr>
        <p:spPr>
          <a:xfrm>
            <a:off x="590090" y="357941"/>
            <a:ext cx="6504393" cy="1330839"/>
          </a:xfrm>
        </p:spPr>
        <p:txBody>
          <a:bodyPr>
            <a:normAutofit fontScale="90000"/>
          </a:bodyPr>
          <a:lstStyle/>
          <a:p>
            <a:r>
              <a:rPr lang="en-US" sz="4800" dirty="0"/>
              <a:t>You can do it </a:t>
            </a:r>
            <a:r>
              <a:rPr lang="en-US" sz="4800" b="1" i="1" u="sng" dirty="0"/>
              <a:t>now</a:t>
            </a:r>
            <a:r>
              <a:rPr lang="en-US" sz="4800" i="1" u="sng" dirty="0"/>
              <a:t> </a:t>
            </a:r>
            <a:r>
              <a:rPr lang="en-US" sz="4800" dirty="0"/>
              <a:t>with Gas</a:t>
            </a:r>
          </a:p>
        </p:txBody>
      </p:sp>
      <p:sp>
        <p:nvSpPr>
          <p:cNvPr id="3" name="Content Placeholder 2">
            <a:extLst>
              <a:ext uri="{FF2B5EF4-FFF2-40B4-BE49-F238E27FC236}">
                <a16:creationId xmlns:a16="http://schemas.microsoft.com/office/drawing/2014/main" id="{28D02362-5A4E-3D08-07DC-5A99E8721990}"/>
              </a:ext>
            </a:extLst>
          </p:cNvPr>
          <p:cNvSpPr>
            <a:spLocks noGrp="1"/>
          </p:cNvSpPr>
          <p:nvPr>
            <p:ph idx="1"/>
          </p:nvPr>
        </p:nvSpPr>
        <p:spPr>
          <a:xfrm>
            <a:off x="590090" y="1688780"/>
            <a:ext cx="5800955" cy="3908586"/>
          </a:xfrm>
        </p:spPr>
        <p:txBody>
          <a:bodyPr>
            <a:normAutofit fontScale="92500" lnSpcReduction="20000"/>
          </a:bodyPr>
          <a:lstStyle/>
          <a:p>
            <a:r>
              <a:rPr lang="en-US" sz="3600" dirty="0"/>
              <a:t>Safe gas options exist</a:t>
            </a:r>
          </a:p>
          <a:p>
            <a:r>
              <a:rPr lang="en-US" sz="3600" dirty="0"/>
              <a:t>Increased access can be done </a:t>
            </a:r>
            <a:r>
              <a:rPr lang="en-US" sz="3600" b="1" dirty="0"/>
              <a:t>without</a:t>
            </a:r>
            <a:r>
              <a:rPr lang="en-US" sz="3600" dirty="0"/>
              <a:t> FMN changes</a:t>
            </a:r>
          </a:p>
          <a:p>
            <a:r>
              <a:rPr lang="en-US" sz="3600" dirty="0"/>
              <a:t>Increased access :</a:t>
            </a:r>
          </a:p>
          <a:p>
            <a:pPr lvl="1"/>
            <a:r>
              <a:rPr lang="en-US" sz="3200" dirty="0"/>
              <a:t>A </a:t>
            </a:r>
            <a:r>
              <a:rPr lang="en-US" sz="3200" dirty="0">
                <a:solidFill>
                  <a:schemeClr val="accent6"/>
                </a:solidFill>
              </a:rPr>
              <a:t>positive</a:t>
            </a:r>
            <a:r>
              <a:rPr lang="en-US" sz="3200" dirty="0"/>
              <a:t> for some BUT a </a:t>
            </a:r>
            <a:r>
              <a:rPr lang="en-US" sz="3200" dirty="0">
                <a:solidFill>
                  <a:schemeClr val="accent2">
                    <a:lumMod val="75000"/>
                  </a:schemeClr>
                </a:solidFill>
              </a:rPr>
              <a:t>negative</a:t>
            </a:r>
            <a:r>
              <a:rPr lang="en-US" sz="3200" dirty="0"/>
              <a:t> for volunteers and the community</a:t>
            </a:r>
          </a:p>
          <a:p>
            <a:r>
              <a:rPr lang="en-US" sz="3600" dirty="0"/>
              <a:t>Solid fuel can be still be used most of the Year.</a:t>
            </a:r>
          </a:p>
          <a:p>
            <a:pPr marL="0" indent="0">
              <a:buNone/>
            </a:pPr>
            <a:endParaRPr lang="en-US" dirty="0"/>
          </a:p>
        </p:txBody>
      </p:sp>
      <p:pic>
        <p:nvPicPr>
          <p:cNvPr id="7" name="Picture 6">
            <a:extLst>
              <a:ext uri="{FF2B5EF4-FFF2-40B4-BE49-F238E27FC236}">
                <a16:creationId xmlns:a16="http://schemas.microsoft.com/office/drawing/2014/main" id="{5B79400A-B4ED-D1E5-CB03-935389C9DC75}"/>
              </a:ext>
            </a:extLst>
          </p:cNvPr>
          <p:cNvPicPr>
            <a:picLocks noChangeAspect="1"/>
          </p:cNvPicPr>
          <p:nvPr/>
        </p:nvPicPr>
        <p:blipFill>
          <a:blip r:embed="rId3"/>
          <a:srcRect l="8740" t="-1226" r="28871" b="1226"/>
          <a:stretch>
            <a:fillRect/>
          </a:stretch>
        </p:blipFill>
        <p:spPr>
          <a:xfrm>
            <a:off x="6472187" y="-105103"/>
            <a:ext cx="5800955" cy="6973611"/>
          </a:xfrm>
          <a:custGeom>
            <a:avLst/>
            <a:gdLst/>
            <a:ahLst/>
            <a:cxnLst/>
            <a:rect l="l" t="t" r="r" b="b"/>
            <a:pathLst>
              <a:path w="7243812" h="6857999">
                <a:moveTo>
                  <a:pt x="609803" y="0"/>
                </a:moveTo>
                <a:lnTo>
                  <a:pt x="1222601" y="0"/>
                </a:lnTo>
                <a:lnTo>
                  <a:pt x="1223032" y="1645"/>
                </a:lnTo>
                <a:lnTo>
                  <a:pt x="1343371" y="1645"/>
                </a:lnTo>
                <a:lnTo>
                  <a:pt x="1343665" y="0"/>
                </a:lnTo>
                <a:lnTo>
                  <a:pt x="1884172" y="0"/>
                </a:lnTo>
                <a:lnTo>
                  <a:pt x="1884280" y="1645"/>
                </a:lnTo>
                <a:lnTo>
                  <a:pt x="7243812" y="1645"/>
                </a:lnTo>
                <a:lnTo>
                  <a:pt x="7243812" y="6857999"/>
                </a:lnTo>
                <a:lnTo>
                  <a:pt x="133676" y="6857999"/>
                </a:lnTo>
                <a:lnTo>
                  <a:pt x="114609" y="6843646"/>
                </a:lnTo>
                <a:cubicBezTo>
                  <a:pt x="106811" y="6836369"/>
                  <a:pt x="103243" y="6828354"/>
                  <a:pt x="111459" y="6817746"/>
                </a:cubicBezTo>
                <a:cubicBezTo>
                  <a:pt x="93943" y="6769544"/>
                  <a:pt x="97901" y="6796071"/>
                  <a:pt x="113412" y="6759582"/>
                </a:cubicBezTo>
                <a:cubicBezTo>
                  <a:pt x="110188" y="6732087"/>
                  <a:pt x="99653" y="6727133"/>
                  <a:pt x="100729" y="6705297"/>
                </a:cubicBezTo>
                <a:cubicBezTo>
                  <a:pt x="94563" y="6675394"/>
                  <a:pt x="99792" y="6669536"/>
                  <a:pt x="87662" y="6640957"/>
                </a:cubicBezTo>
                <a:cubicBezTo>
                  <a:pt x="74199" y="6591883"/>
                  <a:pt x="82185" y="6576319"/>
                  <a:pt x="83084" y="6541313"/>
                </a:cubicBezTo>
                <a:cubicBezTo>
                  <a:pt x="82225" y="6490855"/>
                  <a:pt x="67640" y="6422980"/>
                  <a:pt x="59444" y="6370251"/>
                </a:cubicBezTo>
                <a:cubicBezTo>
                  <a:pt x="51248" y="6317522"/>
                  <a:pt x="30729" y="6270972"/>
                  <a:pt x="33908" y="6224938"/>
                </a:cubicBezTo>
                <a:lnTo>
                  <a:pt x="30063" y="6089693"/>
                </a:lnTo>
                <a:cubicBezTo>
                  <a:pt x="25730" y="6032039"/>
                  <a:pt x="3474" y="5997051"/>
                  <a:pt x="29101" y="5973994"/>
                </a:cubicBezTo>
                <a:cubicBezTo>
                  <a:pt x="17018" y="5940131"/>
                  <a:pt x="41135" y="5955713"/>
                  <a:pt x="33855" y="5939847"/>
                </a:cubicBezTo>
                <a:lnTo>
                  <a:pt x="12982" y="5906467"/>
                </a:lnTo>
                <a:lnTo>
                  <a:pt x="8416" y="5862699"/>
                </a:lnTo>
                <a:cubicBezTo>
                  <a:pt x="7895" y="5838948"/>
                  <a:pt x="8409" y="5853058"/>
                  <a:pt x="12052" y="5823324"/>
                </a:cubicBezTo>
                <a:cubicBezTo>
                  <a:pt x="11631" y="5805291"/>
                  <a:pt x="11213" y="5787258"/>
                  <a:pt x="10793" y="5769225"/>
                </a:cubicBezTo>
                <a:cubicBezTo>
                  <a:pt x="17866" y="5738356"/>
                  <a:pt x="19121" y="5696311"/>
                  <a:pt x="25986" y="5667896"/>
                </a:cubicBezTo>
                <a:cubicBezTo>
                  <a:pt x="16329" y="5647975"/>
                  <a:pt x="42195" y="5619318"/>
                  <a:pt x="43687" y="5594585"/>
                </a:cubicBezTo>
                <a:cubicBezTo>
                  <a:pt x="32512" y="5517959"/>
                  <a:pt x="44052" y="5536542"/>
                  <a:pt x="40019" y="5464225"/>
                </a:cubicBezTo>
                <a:cubicBezTo>
                  <a:pt x="32676" y="5400671"/>
                  <a:pt x="26469" y="5311951"/>
                  <a:pt x="22904" y="5269726"/>
                </a:cubicBezTo>
                <a:cubicBezTo>
                  <a:pt x="19341" y="5227501"/>
                  <a:pt x="14742" y="5212581"/>
                  <a:pt x="18628" y="5210876"/>
                </a:cubicBezTo>
                <a:cubicBezTo>
                  <a:pt x="-20300" y="5161742"/>
                  <a:pt x="15511" y="5141336"/>
                  <a:pt x="5392" y="5111369"/>
                </a:cubicBezTo>
                <a:cubicBezTo>
                  <a:pt x="10662" y="5053859"/>
                  <a:pt x="15546" y="5034036"/>
                  <a:pt x="13324" y="5009272"/>
                </a:cubicBezTo>
                <a:cubicBezTo>
                  <a:pt x="25126" y="4982633"/>
                  <a:pt x="74251" y="4956261"/>
                  <a:pt x="48699" y="4925805"/>
                </a:cubicBezTo>
                <a:cubicBezTo>
                  <a:pt x="76704" y="4931200"/>
                  <a:pt x="39437" y="4888353"/>
                  <a:pt x="62925" y="4877992"/>
                </a:cubicBezTo>
                <a:cubicBezTo>
                  <a:pt x="82480" y="4871554"/>
                  <a:pt x="75731" y="4857054"/>
                  <a:pt x="79496" y="4844323"/>
                </a:cubicBezTo>
                <a:cubicBezTo>
                  <a:pt x="97657" y="4832308"/>
                  <a:pt x="110974" y="4752352"/>
                  <a:pt x="101400" y="4733115"/>
                </a:cubicBezTo>
                <a:cubicBezTo>
                  <a:pt x="108185" y="4679357"/>
                  <a:pt x="119720" y="4662889"/>
                  <a:pt x="111223" y="4625153"/>
                </a:cubicBezTo>
                <a:cubicBezTo>
                  <a:pt x="106592" y="4588197"/>
                  <a:pt x="114401" y="4567830"/>
                  <a:pt x="126359" y="4539168"/>
                </a:cubicBezTo>
                <a:cubicBezTo>
                  <a:pt x="126535" y="4522289"/>
                  <a:pt x="126710" y="4505410"/>
                  <a:pt x="126886" y="4488531"/>
                </a:cubicBezTo>
                <a:cubicBezTo>
                  <a:pt x="126165" y="4473140"/>
                  <a:pt x="132917" y="4437329"/>
                  <a:pt x="135099" y="4411258"/>
                </a:cubicBezTo>
                <a:cubicBezTo>
                  <a:pt x="107667" y="4345686"/>
                  <a:pt x="146840" y="4280033"/>
                  <a:pt x="132327" y="4219510"/>
                </a:cubicBezTo>
                <a:cubicBezTo>
                  <a:pt x="138549" y="4158987"/>
                  <a:pt x="124091" y="4192084"/>
                  <a:pt x="172424" y="4048117"/>
                </a:cubicBezTo>
                <a:cubicBezTo>
                  <a:pt x="167703" y="4015047"/>
                  <a:pt x="203806" y="3905047"/>
                  <a:pt x="177666" y="3878222"/>
                </a:cubicBezTo>
                <a:cubicBezTo>
                  <a:pt x="167714" y="3821305"/>
                  <a:pt x="183914" y="3845122"/>
                  <a:pt x="156982" y="3778166"/>
                </a:cubicBezTo>
                <a:cubicBezTo>
                  <a:pt x="160365" y="3760234"/>
                  <a:pt x="142791" y="3724716"/>
                  <a:pt x="142115" y="3707357"/>
                </a:cubicBezTo>
                <a:cubicBezTo>
                  <a:pt x="139253" y="3688591"/>
                  <a:pt x="140202" y="3672776"/>
                  <a:pt x="139805" y="3665569"/>
                </a:cubicBezTo>
                <a:cubicBezTo>
                  <a:pt x="139778" y="3665084"/>
                  <a:pt x="139750" y="3664599"/>
                  <a:pt x="139723" y="3664114"/>
                </a:cubicBezTo>
                <a:lnTo>
                  <a:pt x="134134" y="3653088"/>
                </a:lnTo>
                <a:lnTo>
                  <a:pt x="126568" y="3641228"/>
                </a:lnTo>
                <a:cubicBezTo>
                  <a:pt x="126560" y="3629488"/>
                  <a:pt x="126549" y="3617747"/>
                  <a:pt x="126540" y="3606007"/>
                </a:cubicBezTo>
                <a:lnTo>
                  <a:pt x="134645" y="3597336"/>
                </a:lnTo>
                <a:lnTo>
                  <a:pt x="131649" y="3586412"/>
                </a:lnTo>
                <a:lnTo>
                  <a:pt x="134221" y="3569719"/>
                </a:lnTo>
                <a:lnTo>
                  <a:pt x="133795" y="3568021"/>
                </a:lnTo>
                <a:lnTo>
                  <a:pt x="130189" y="3553678"/>
                </a:lnTo>
                <a:lnTo>
                  <a:pt x="129827" y="3552249"/>
                </a:lnTo>
                <a:lnTo>
                  <a:pt x="122183" y="3542019"/>
                </a:lnTo>
                <a:lnTo>
                  <a:pt x="112426" y="3531201"/>
                </a:lnTo>
                <a:lnTo>
                  <a:pt x="105626" y="3496391"/>
                </a:lnTo>
                <a:lnTo>
                  <a:pt x="111971" y="3486850"/>
                </a:lnTo>
                <a:lnTo>
                  <a:pt x="106910" y="3476412"/>
                </a:lnTo>
                <a:cubicBezTo>
                  <a:pt x="105781" y="3466028"/>
                  <a:pt x="105824" y="3433967"/>
                  <a:pt x="105209" y="3424545"/>
                </a:cubicBezTo>
                <a:lnTo>
                  <a:pt x="103215" y="3419880"/>
                </a:lnTo>
                <a:lnTo>
                  <a:pt x="104953" y="3415218"/>
                </a:lnTo>
                <a:lnTo>
                  <a:pt x="101255" y="3409825"/>
                </a:lnTo>
                <a:lnTo>
                  <a:pt x="103044" y="3407057"/>
                </a:lnTo>
                <a:lnTo>
                  <a:pt x="89764" y="3378959"/>
                </a:lnTo>
                <a:lnTo>
                  <a:pt x="83991" y="3362948"/>
                </a:lnTo>
                <a:lnTo>
                  <a:pt x="66858" y="3332072"/>
                </a:lnTo>
                <a:lnTo>
                  <a:pt x="69057" y="3325671"/>
                </a:lnTo>
                <a:lnTo>
                  <a:pt x="51631" y="3278130"/>
                </a:lnTo>
                <a:lnTo>
                  <a:pt x="53959" y="3277179"/>
                </a:lnTo>
                <a:lnTo>
                  <a:pt x="60205" y="3262610"/>
                </a:lnTo>
                <a:lnTo>
                  <a:pt x="58998" y="3258677"/>
                </a:lnTo>
                <a:cubicBezTo>
                  <a:pt x="46010" y="3210316"/>
                  <a:pt x="80872" y="3236545"/>
                  <a:pt x="45170" y="3180546"/>
                </a:cubicBezTo>
                <a:cubicBezTo>
                  <a:pt x="53643" y="3171780"/>
                  <a:pt x="52550" y="3163902"/>
                  <a:pt x="45228" y="3151828"/>
                </a:cubicBezTo>
                <a:cubicBezTo>
                  <a:pt x="39651" y="3128169"/>
                  <a:pt x="64667" y="3124610"/>
                  <a:pt x="45020" y="3103777"/>
                </a:cubicBezTo>
                <a:cubicBezTo>
                  <a:pt x="59127" y="3105196"/>
                  <a:pt x="41123" y="3057428"/>
                  <a:pt x="57092" y="3065434"/>
                </a:cubicBezTo>
                <a:cubicBezTo>
                  <a:pt x="55435" y="3051512"/>
                  <a:pt x="40803" y="3032637"/>
                  <a:pt x="35088" y="3020247"/>
                </a:cubicBezTo>
                <a:cubicBezTo>
                  <a:pt x="32503" y="3002537"/>
                  <a:pt x="18197" y="3001119"/>
                  <a:pt x="22803" y="2991092"/>
                </a:cubicBezTo>
                <a:cubicBezTo>
                  <a:pt x="24338" y="2987749"/>
                  <a:pt x="27975" y="2983455"/>
                  <a:pt x="34850" y="2977278"/>
                </a:cubicBezTo>
                <a:cubicBezTo>
                  <a:pt x="22587" y="2954448"/>
                  <a:pt x="35600" y="2946689"/>
                  <a:pt x="36223" y="2911749"/>
                </a:cubicBezTo>
                <a:cubicBezTo>
                  <a:pt x="35158" y="2886513"/>
                  <a:pt x="29761" y="2843788"/>
                  <a:pt x="28462" y="2825860"/>
                </a:cubicBezTo>
                <a:cubicBezTo>
                  <a:pt x="28449" y="2818634"/>
                  <a:pt x="28437" y="2811409"/>
                  <a:pt x="28424" y="2804183"/>
                </a:cubicBezTo>
                <a:lnTo>
                  <a:pt x="21292" y="2790136"/>
                </a:lnTo>
                <a:lnTo>
                  <a:pt x="16179" y="2760208"/>
                </a:lnTo>
                <a:lnTo>
                  <a:pt x="22858" y="2751112"/>
                </a:lnTo>
                <a:lnTo>
                  <a:pt x="18505" y="2740278"/>
                </a:lnTo>
                <a:lnTo>
                  <a:pt x="22482" y="2726489"/>
                </a:lnTo>
                <a:lnTo>
                  <a:pt x="18175" y="2725052"/>
                </a:lnTo>
                <a:lnTo>
                  <a:pt x="10521" y="2715895"/>
                </a:lnTo>
                <a:lnTo>
                  <a:pt x="25499" y="2665666"/>
                </a:lnTo>
                <a:lnTo>
                  <a:pt x="30658" y="2635351"/>
                </a:lnTo>
                <a:cubicBezTo>
                  <a:pt x="30723" y="2625597"/>
                  <a:pt x="30791" y="2615842"/>
                  <a:pt x="30857" y="2606088"/>
                </a:cubicBezTo>
                <a:lnTo>
                  <a:pt x="37532" y="2596456"/>
                </a:lnTo>
                <a:cubicBezTo>
                  <a:pt x="41239" y="2582253"/>
                  <a:pt x="34640" y="2564757"/>
                  <a:pt x="36511" y="2549900"/>
                </a:cubicBezTo>
                <a:lnTo>
                  <a:pt x="53712" y="2496499"/>
                </a:lnTo>
                <a:cubicBezTo>
                  <a:pt x="53527" y="2492743"/>
                  <a:pt x="64725" y="2449625"/>
                  <a:pt x="64540" y="2445869"/>
                </a:cubicBezTo>
                <a:cubicBezTo>
                  <a:pt x="61940" y="2441580"/>
                  <a:pt x="65575" y="2413465"/>
                  <a:pt x="64348" y="2408995"/>
                </a:cubicBezTo>
                <a:cubicBezTo>
                  <a:pt x="100333" y="2407546"/>
                  <a:pt x="71752" y="2329020"/>
                  <a:pt x="101725" y="2335735"/>
                </a:cubicBezTo>
                <a:cubicBezTo>
                  <a:pt x="120512" y="2299003"/>
                  <a:pt x="138791" y="2291744"/>
                  <a:pt x="147278" y="2260088"/>
                </a:cubicBezTo>
                <a:cubicBezTo>
                  <a:pt x="152668" y="2224200"/>
                  <a:pt x="143589" y="2220953"/>
                  <a:pt x="152643" y="2193455"/>
                </a:cubicBezTo>
                <a:cubicBezTo>
                  <a:pt x="152701" y="2159228"/>
                  <a:pt x="131577" y="2138038"/>
                  <a:pt x="161815" y="2107942"/>
                </a:cubicBezTo>
                <a:lnTo>
                  <a:pt x="168884" y="2024270"/>
                </a:lnTo>
                <a:lnTo>
                  <a:pt x="210800" y="1969445"/>
                </a:lnTo>
                <a:lnTo>
                  <a:pt x="215063" y="1961162"/>
                </a:lnTo>
                <a:lnTo>
                  <a:pt x="226767" y="1945112"/>
                </a:lnTo>
                <a:lnTo>
                  <a:pt x="225906" y="1942021"/>
                </a:lnTo>
                <a:lnTo>
                  <a:pt x="220555" y="1935584"/>
                </a:lnTo>
                <a:cubicBezTo>
                  <a:pt x="220179" y="1930292"/>
                  <a:pt x="223282" y="1914884"/>
                  <a:pt x="223648" y="1910265"/>
                </a:cubicBezTo>
                <a:cubicBezTo>
                  <a:pt x="221934" y="1909994"/>
                  <a:pt x="221895" y="1909162"/>
                  <a:pt x="222758" y="1907867"/>
                </a:cubicBezTo>
                <a:lnTo>
                  <a:pt x="229387" y="1899379"/>
                </a:lnTo>
                <a:lnTo>
                  <a:pt x="231548" y="1895114"/>
                </a:lnTo>
                <a:lnTo>
                  <a:pt x="216553" y="1892417"/>
                </a:lnTo>
                <a:cubicBezTo>
                  <a:pt x="209075" y="1884999"/>
                  <a:pt x="222114" y="1866643"/>
                  <a:pt x="209739" y="1861483"/>
                </a:cubicBezTo>
                <a:cubicBezTo>
                  <a:pt x="214584" y="1853278"/>
                  <a:pt x="219066" y="1844665"/>
                  <a:pt x="222950" y="1835810"/>
                </a:cubicBezTo>
                <a:lnTo>
                  <a:pt x="224812" y="1830569"/>
                </a:lnTo>
                <a:lnTo>
                  <a:pt x="224522" y="1830429"/>
                </a:lnTo>
                <a:cubicBezTo>
                  <a:pt x="224224" y="1829219"/>
                  <a:pt x="224571" y="1827468"/>
                  <a:pt x="225830" y="1824832"/>
                </a:cubicBezTo>
                <a:lnTo>
                  <a:pt x="228207" y="1821003"/>
                </a:lnTo>
                <a:lnTo>
                  <a:pt x="230878" y="1807109"/>
                </a:lnTo>
                <a:lnTo>
                  <a:pt x="227355" y="1805316"/>
                </a:lnTo>
                <a:lnTo>
                  <a:pt x="228132" y="1804434"/>
                </a:lnTo>
                <a:cubicBezTo>
                  <a:pt x="237533" y="1798221"/>
                  <a:pt x="248274" y="1797417"/>
                  <a:pt x="223762" y="1784314"/>
                </a:cubicBezTo>
                <a:cubicBezTo>
                  <a:pt x="240655" y="1769422"/>
                  <a:pt x="224912" y="1763793"/>
                  <a:pt x="226521" y="1740358"/>
                </a:cubicBezTo>
                <a:cubicBezTo>
                  <a:pt x="240385" y="1732435"/>
                  <a:pt x="239102" y="1724301"/>
                  <a:pt x="233164" y="1715685"/>
                </a:cubicBezTo>
                <a:cubicBezTo>
                  <a:pt x="245499" y="1694404"/>
                  <a:pt x="240415" y="1672675"/>
                  <a:pt x="245819" y="1647555"/>
                </a:cubicBezTo>
                <a:cubicBezTo>
                  <a:pt x="268668" y="1622803"/>
                  <a:pt x="248434" y="1605585"/>
                  <a:pt x="254317" y="1578752"/>
                </a:cubicBezTo>
                <a:lnTo>
                  <a:pt x="249918" y="1546022"/>
                </a:lnTo>
                <a:cubicBezTo>
                  <a:pt x="251996" y="1543635"/>
                  <a:pt x="248777" y="1521210"/>
                  <a:pt x="248927" y="1519929"/>
                </a:cubicBezTo>
                <a:lnTo>
                  <a:pt x="248704" y="1519731"/>
                </a:lnTo>
                <a:lnTo>
                  <a:pt x="252245" y="1514846"/>
                </a:lnTo>
                <a:cubicBezTo>
                  <a:pt x="255314" y="1501295"/>
                  <a:pt x="252199" y="1477394"/>
                  <a:pt x="254681" y="1463304"/>
                </a:cubicBezTo>
                <a:cubicBezTo>
                  <a:pt x="257024" y="1459891"/>
                  <a:pt x="268983" y="1432466"/>
                  <a:pt x="267138" y="1430305"/>
                </a:cubicBezTo>
                <a:lnTo>
                  <a:pt x="266110" y="1429568"/>
                </a:lnTo>
                <a:lnTo>
                  <a:pt x="286784" y="1404045"/>
                </a:lnTo>
                <a:lnTo>
                  <a:pt x="294521" y="1360879"/>
                </a:lnTo>
                <a:lnTo>
                  <a:pt x="324750" y="1301993"/>
                </a:lnTo>
                <a:lnTo>
                  <a:pt x="328780" y="1210776"/>
                </a:lnTo>
                <a:cubicBezTo>
                  <a:pt x="344171" y="1197232"/>
                  <a:pt x="343390" y="1192124"/>
                  <a:pt x="346123" y="1157176"/>
                </a:cubicBezTo>
                <a:cubicBezTo>
                  <a:pt x="359383" y="1110140"/>
                  <a:pt x="355619" y="1111028"/>
                  <a:pt x="349331" y="1063288"/>
                </a:cubicBezTo>
                <a:cubicBezTo>
                  <a:pt x="364194" y="1005331"/>
                  <a:pt x="362778" y="969963"/>
                  <a:pt x="431245" y="889417"/>
                </a:cubicBezTo>
                <a:lnTo>
                  <a:pt x="459477" y="816346"/>
                </a:lnTo>
                <a:cubicBezTo>
                  <a:pt x="465006" y="808083"/>
                  <a:pt x="496978" y="764380"/>
                  <a:pt x="489268" y="752692"/>
                </a:cubicBezTo>
                <a:lnTo>
                  <a:pt x="505368" y="724368"/>
                </a:lnTo>
                <a:lnTo>
                  <a:pt x="511178" y="722494"/>
                </a:lnTo>
                <a:lnTo>
                  <a:pt x="514451" y="717531"/>
                </a:lnTo>
                <a:cubicBezTo>
                  <a:pt x="514171" y="710761"/>
                  <a:pt x="513893" y="703992"/>
                  <a:pt x="513612" y="697222"/>
                </a:cubicBezTo>
                <a:cubicBezTo>
                  <a:pt x="513272" y="693376"/>
                  <a:pt x="513720" y="690905"/>
                  <a:pt x="514772" y="689289"/>
                </a:cubicBezTo>
                <a:lnTo>
                  <a:pt x="515249" y="689151"/>
                </a:lnTo>
                <a:cubicBezTo>
                  <a:pt x="515320" y="686637"/>
                  <a:pt x="515389" y="684122"/>
                  <a:pt x="515461" y="681608"/>
                </a:cubicBezTo>
                <a:cubicBezTo>
                  <a:pt x="522970" y="666964"/>
                  <a:pt x="551123" y="617831"/>
                  <a:pt x="560298" y="601285"/>
                </a:cubicBezTo>
                <a:cubicBezTo>
                  <a:pt x="558549" y="585107"/>
                  <a:pt x="540289" y="573171"/>
                  <a:pt x="570504" y="582332"/>
                </a:cubicBezTo>
                <a:cubicBezTo>
                  <a:pt x="570816" y="577121"/>
                  <a:pt x="573898" y="574271"/>
                  <a:pt x="578347" y="572511"/>
                </a:cubicBezTo>
                <a:lnTo>
                  <a:pt x="580375" y="572092"/>
                </a:lnTo>
                <a:lnTo>
                  <a:pt x="575722" y="536015"/>
                </a:lnTo>
                <a:lnTo>
                  <a:pt x="578705" y="531675"/>
                </a:lnTo>
                <a:lnTo>
                  <a:pt x="564084" y="491380"/>
                </a:lnTo>
                <a:cubicBezTo>
                  <a:pt x="560969" y="487340"/>
                  <a:pt x="560134" y="482008"/>
                  <a:pt x="564457" y="473782"/>
                </a:cubicBezTo>
                <a:lnTo>
                  <a:pt x="566413" y="472000"/>
                </a:lnTo>
                <a:lnTo>
                  <a:pt x="584600" y="354566"/>
                </a:lnTo>
                <a:cubicBezTo>
                  <a:pt x="586100" y="325288"/>
                  <a:pt x="584583" y="317533"/>
                  <a:pt x="588077" y="265704"/>
                </a:cubicBezTo>
                <a:cubicBezTo>
                  <a:pt x="588008" y="205530"/>
                  <a:pt x="578491" y="226511"/>
                  <a:pt x="580576" y="187093"/>
                </a:cubicBezTo>
                <a:cubicBezTo>
                  <a:pt x="579265" y="162458"/>
                  <a:pt x="569240" y="117589"/>
                  <a:pt x="587928" y="130336"/>
                </a:cubicBezTo>
                <a:cubicBezTo>
                  <a:pt x="552635" y="69804"/>
                  <a:pt x="604651" y="82036"/>
                  <a:pt x="593881" y="17287"/>
                </a:cubicBezTo>
                <a:cubicBezTo>
                  <a:pt x="600399" y="13784"/>
                  <a:pt x="605413" y="8440"/>
                  <a:pt x="609224" y="1705"/>
                </a:cubicBezTo>
                <a:close/>
              </a:path>
            </a:pathLst>
          </a:custGeom>
        </p:spPr>
      </p:pic>
      <p:sp>
        <p:nvSpPr>
          <p:cNvPr id="8" name="TextBox 7">
            <a:extLst>
              <a:ext uri="{FF2B5EF4-FFF2-40B4-BE49-F238E27FC236}">
                <a16:creationId xmlns:a16="http://schemas.microsoft.com/office/drawing/2014/main" id="{ACCA260F-7751-EC9D-A915-0A97D2878125}"/>
              </a:ext>
            </a:extLst>
          </p:cNvPr>
          <p:cNvSpPr txBox="1"/>
          <p:nvPr/>
        </p:nvSpPr>
        <p:spPr>
          <a:xfrm>
            <a:off x="220717" y="5838459"/>
            <a:ext cx="11645463" cy="830997"/>
          </a:xfrm>
          <a:prstGeom prst="rect">
            <a:avLst/>
          </a:prstGeom>
          <a:noFill/>
        </p:spPr>
        <p:txBody>
          <a:bodyPr wrap="square" rtlCol="0">
            <a:spAutoFit/>
          </a:bodyPr>
          <a:lstStyle/>
          <a:p>
            <a:pPr algn="ctr"/>
            <a:r>
              <a:rPr lang="en-US" sz="4800" b="1" dirty="0">
                <a:ln>
                  <a:solidFill>
                    <a:schemeClr val="bg1"/>
                  </a:solidFill>
                </a:ln>
                <a:effectLst>
                  <a:glow rad="509819">
                    <a:schemeClr val="accent6">
                      <a:satMod val="175000"/>
                      <a:alpha val="40000"/>
                    </a:schemeClr>
                  </a:glow>
                </a:effectLst>
              </a:rPr>
              <a:t>Living landscapes can be enjoyed by all</a:t>
            </a:r>
            <a:endParaRPr lang="en-US" sz="4800" dirty="0">
              <a:ln>
                <a:solidFill>
                  <a:schemeClr val="bg1"/>
                </a:solidFill>
              </a:ln>
              <a:effectLst>
                <a:glow rad="509819">
                  <a:schemeClr val="accent6">
                    <a:satMod val="175000"/>
                    <a:alpha val="40000"/>
                  </a:schemeClr>
                </a:glow>
              </a:effectLst>
            </a:endParaRPr>
          </a:p>
        </p:txBody>
      </p:sp>
    </p:spTree>
    <p:extLst>
      <p:ext uri="{BB962C8B-B14F-4D97-AF65-F5344CB8AC3E}">
        <p14:creationId xmlns:p14="http://schemas.microsoft.com/office/powerpoint/2010/main" val="22758388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0ABA157-50D9-B41C-9C8B-CC1AAF5F9D1D}"/>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D032344-CAE6-A79D-F421-E547833F101F}"/>
              </a:ext>
            </a:extLst>
          </p:cNvPr>
          <p:cNvSpPr>
            <a:spLocks noGrp="1"/>
          </p:cNvSpPr>
          <p:nvPr>
            <p:ph type="title"/>
          </p:nvPr>
        </p:nvSpPr>
        <p:spPr>
          <a:xfrm>
            <a:off x="838201" y="365125"/>
            <a:ext cx="5251316" cy="1807305"/>
          </a:xfrm>
        </p:spPr>
        <p:txBody>
          <a:bodyPr>
            <a:normAutofit/>
          </a:bodyPr>
          <a:lstStyle/>
          <a:p>
            <a:r>
              <a:rPr lang="en-US" dirty="0"/>
              <a:t>Economic / Financial</a:t>
            </a:r>
          </a:p>
        </p:txBody>
      </p:sp>
      <p:sp>
        <p:nvSpPr>
          <p:cNvPr id="3" name="Content Placeholder 2">
            <a:extLst>
              <a:ext uri="{FF2B5EF4-FFF2-40B4-BE49-F238E27FC236}">
                <a16:creationId xmlns:a16="http://schemas.microsoft.com/office/drawing/2014/main" id="{92331ECF-22CE-CCEC-2E0D-CEB5940FCD1A}"/>
              </a:ext>
            </a:extLst>
          </p:cNvPr>
          <p:cNvSpPr>
            <a:spLocks noGrp="1"/>
          </p:cNvSpPr>
          <p:nvPr>
            <p:ph idx="1"/>
          </p:nvPr>
        </p:nvSpPr>
        <p:spPr>
          <a:xfrm>
            <a:off x="838200" y="1865971"/>
            <a:ext cx="5867400" cy="4310992"/>
          </a:xfrm>
        </p:spPr>
        <p:txBody>
          <a:bodyPr>
            <a:normAutofit fontScale="92500"/>
          </a:bodyPr>
          <a:lstStyle/>
          <a:p>
            <a:r>
              <a:rPr lang="en-US" sz="3600" dirty="0"/>
              <a:t>Insurance costs will increase</a:t>
            </a:r>
          </a:p>
          <a:p>
            <a:r>
              <a:rPr lang="en-US" sz="3600" dirty="0"/>
              <a:t>Insurers profile risk, shire by shire, address by address based on shire controls</a:t>
            </a:r>
          </a:p>
          <a:p>
            <a:r>
              <a:rPr lang="en-US" sz="3600" dirty="0"/>
              <a:t>The increased risk of escape and fire impacting Homes and Businesses is too great.</a:t>
            </a:r>
          </a:p>
          <a:p>
            <a:endParaRPr lang="en-US" sz="3600" dirty="0"/>
          </a:p>
          <a:p>
            <a:endParaRPr lang="en-US" sz="3600" dirty="0"/>
          </a:p>
        </p:txBody>
      </p:sp>
      <p:pic>
        <p:nvPicPr>
          <p:cNvPr id="4" name="Picture 3">
            <a:extLst>
              <a:ext uri="{FF2B5EF4-FFF2-40B4-BE49-F238E27FC236}">
                <a16:creationId xmlns:a16="http://schemas.microsoft.com/office/drawing/2014/main" id="{369D35D6-2F64-92AE-A73B-3BC9A8802BBE}"/>
              </a:ext>
            </a:extLst>
          </p:cNvPr>
          <p:cNvPicPr>
            <a:picLocks noChangeAspect="1"/>
          </p:cNvPicPr>
          <p:nvPr/>
        </p:nvPicPr>
        <p:blipFill>
          <a:blip r:embed="rId3"/>
          <a:srcRect t="13740" r="6730"/>
          <a:stretch>
            <a:fillRect/>
          </a:stretch>
        </p:blipFill>
        <p:spPr>
          <a:xfrm>
            <a:off x="6599275" y="-17431"/>
            <a:ext cx="5599814" cy="6905221"/>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405016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388F385-B8FC-8B4B-E4F0-F007CD65BB2E}"/>
              </a:ext>
            </a:extLst>
          </p:cNvPr>
          <p:cNvSpPr>
            <a:spLocks noGrp="1"/>
          </p:cNvSpPr>
          <p:nvPr>
            <p:ph type="title"/>
          </p:nvPr>
        </p:nvSpPr>
        <p:spPr>
          <a:xfrm>
            <a:off x="4427904" y="0"/>
            <a:ext cx="7417255" cy="1355834"/>
          </a:xfrm>
        </p:spPr>
        <p:txBody>
          <a:bodyPr>
            <a:normAutofit/>
          </a:bodyPr>
          <a:lstStyle/>
          <a:p>
            <a:pPr algn="ctr"/>
            <a:r>
              <a:rPr lang="en-US" b="1" dirty="0"/>
              <a:t>Report of Fire - Impacts</a:t>
            </a:r>
          </a:p>
        </p:txBody>
      </p:sp>
      <p:pic>
        <p:nvPicPr>
          <p:cNvPr id="4" name="Content Placeholder 4">
            <a:extLst>
              <a:ext uri="{FF2B5EF4-FFF2-40B4-BE49-F238E27FC236}">
                <a16:creationId xmlns:a16="http://schemas.microsoft.com/office/drawing/2014/main" id="{708E7D80-A949-DAE8-4A2F-1BAA5639DAD8}"/>
              </a:ext>
            </a:extLst>
          </p:cNvPr>
          <p:cNvPicPr>
            <a:picLocks noChangeAspect="1"/>
          </p:cNvPicPr>
          <p:nvPr/>
        </p:nvPicPr>
        <p:blipFill>
          <a:blip r:embed="rId3"/>
          <a:srcRect l="8668" r="33109"/>
          <a:stretch>
            <a:fillRect/>
          </a:stretch>
        </p:blipFill>
        <p:spPr>
          <a:xfrm>
            <a:off x="-7096" y="0"/>
            <a:ext cx="5153125" cy="6865087"/>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C6FADED2-11AA-84EB-E090-8E0351649BEC}"/>
              </a:ext>
            </a:extLst>
          </p:cNvPr>
          <p:cNvSpPr>
            <a:spLocks noGrp="1"/>
          </p:cNvSpPr>
          <p:nvPr>
            <p:ph idx="1"/>
          </p:nvPr>
        </p:nvSpPr>
        <p:spPr>
          <a:xfrm>
            <a:off x="4771697" y="1177158"/>
            <a:ext cx="7073462" cy="5150069"/>
          </a:xfrm>
        </p:spPr>
        <p:txBody>
          <a:bodyPr>
            <a:normAutofit/>
          </a:bodyPr>
          <a:lstStyle/>
          <a:p>
            <a:pPr lvl="1"/>
            <a:r>
              <a:rPr lang="en-US" sz="3200" dirty="0"/>
              <a:t>Turnout on a Moderate day is;</a:t>
            </a:r>
          </a:p>
          <a:p>
            <a:pPr lvl="2"/>
            <a:r>
              <a:rPr lang="en-US" sz="2800" dirty="0"/>
              <a:t>2 brigades (minimum)</a:t>
            </a:r>
          </a:p>
          <a:p>
            <a:pPr lvl="2"/>
            <a:r>
              <a:rPr lang="en-US" sz="2800" dirty="0"/>
              <a:t>~4 appliances</a:t>
            </a:r>
          </a:p>
          <a:p>
            <a:pPr lvl="2"/>
            <a:r>
              <a:rPr lang="en-US" sz="2800" dirty="0"/>
              <a:t>~12 brigade Volunteers  </a:t>
            </a:r>
          </a:p>
          <a:p>
            <a:pPr lvl="2"/>
            <a:r>
              <a:rPr lang="en-US" sz="2800" dirty="0"/>
              <a:t>Plus Chief &amp; incident management</a:t>
            </a:r>
          </a:p>
          <a:p>
            <a:pPr lvl="1"/>
            <a:r>
              <a:rPr lang="en-US" sz="3200" dirty="0"/>
              <a:t>Emergency WA Alerts trigger peoples Bushfire Plans.  </a:t>
            </a:r>
          </a:p>
          <a:p>
            <a:pPr lvl="1"/>
            <a:r>
              <a:rPr lang="en-US" sz="3200" dirty="0"/>
              <a:t>Many evacuate when fire nearby.</a:t>
            </a:r>
          </a:p>
          <a:p>
            <a:pPr lvl="2"/>
            <a:endParaRPr lang="en-US" sz="2800" dirty="0"/>
          </a:p>
        </p:txBody>
      </p:sp>
      <p:sp>
        <p:nvSpPr>
          <p:cNvPr id="5" name="TextBox 4">
            <a:extLst>
              <a:ext uri="{FF2B5EF4-FFF2-40B4-BE49-F238E27FC236}">
                <a16:creationId xmlns:a16="http://schemas.microsoft.com/office/drawing/2014/main" id="{73207264-65BF-EC89-B646-39C60E551ADF}"/>
              </a:ext>
            </a:extLst>
          </p:cNvPr>
          <p:cNvSpPr txBox="1"/>
          <p:nvPr/>
        </p:nvSpPr>
        <p:spPr>
          <a:xfrm>
            <a:off x="3592897" y="5146058"/>
            <a:ext cx="8397766" cy="1446550"/>
          </a:xfrm>
          <a:prstGeom prst="rect">
            <a:avLst/>
          </a:prstGeom>
          <a:noFill/>
        </p:spPr>
        <p:txBody>
          <a:bodyPr wrap="square" rtlCol="0">
            <a:spAutoFit/>
          </a:bodyPr>
          <a:lstStyle/>
          <a:p>
            <a:pPr algn="ctr"/>
            <a:r>
              <a:rPr lang="en-US" sz="4400" b="1" dirty="0"/>
              <a:t>Volunteers value time with Family and Friends also</a:t>
            </a:r>
          </a:p>
        </p:txBody>
      </p:sp>
    </p:spTree>
    <p:extLst>
      <p:ext uri="{BB962C8B-B14F-4D97-AF65-F5344CB8AC3E}">
        <p14:creationId xmlns:p14="http://schemas.microsoft.com/office/powerpoint/2010/main" val="212690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E38F1-43FE-2C09-947E-5FA388D2BC3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2AD9ED-3A82-E81D-93F3-5284DDFE690C}"/>
              </a:ext>
            </a:extLst>
          </p:cNvPr>
          <p:cNvSpPr>
            <a:spLocks noGrp="1"/>
          </p:cNvSpPr>
          <p:nvPr>
            <p:ph idx="1"/>
          </p:nvPr>
        </p:nvSpPr>
        <p:spPr>
          <a:xfrm>
            <a:off x="126071" y="1242521"/>
            <a:ext cx="6824922" cy="3329480"/>
          </a:xfrm>
        </p:spPr>
        <p:txBody>
          <a:bodyPr>
            <a:normAutofit/>
          </a:bodyPr>
          <a:lstStyle/>
          <a:p>
            <a:r>
              <a:rPr lang="en-US" dirty="0"/>
              <a:t>BRMP identifies several areas defined as Extreme Fire Risk</a:t>
            </a:r>
          </a:p>
          <a:p>
            <a:r>
              <a:rPr lang="en-US" dirty="0"/>
              <a:t>Previous Building Resilience in the Great Southern (BRIGS) Project identified</a:t>
            </a:r>
          </a:p>
          <a:p>
            <a:pPr lvl="2"/>
            <a:r>
              <a:rPr lang="en-US" sz="2400" dirty="0"/>
              <a:t>High fuel loads and Extreme bushfire risks</a:t>
            </a:r>
          </a:p>
          <a:p>
            <a:pPr lvl="2"/>
            <a:r>
              <a:rPr lang="en-US" sz="2400" dirty="0"/>
              <a:t>Limited access and egress for evacuation</a:t>
            </a:r>
          </a:p>
          <a:p>
            <a:pPr lvl="2"/>
            <a:r>
              <a:rPr lang="en-US" sz="2400" dirty="0"/>
              <a:t>High population density in extreme risk period</a:t>
            </a:r>
          </a:p>
        </p:txBody>
      </p:sp>
      <p:pic>
        <p:nvPicPr>
          <p:cNvPr id="4" name="Picture 3">
            <a:extLst>
              <a:ext uri="{FF2B5EF4-FFF2-40B4-BE49-F238E27FC236}">
                <a16:creationId xmlns:a16="http://schemas.microsoft.com/office/drawing/2014/main" id="{5386BDE4-EF8E-2A68-6440-633C499F45B2}"/>
              </a:ext>
            </a:extLst>
          </p:cNvPr>
          <p:cNvPicPr>
            <a:picLocks noChangeAspect="1"/>
          </p:cNvPicPr>
          <p:nvPr/>
        </p:nvPicPr>
        <p:blipFill>
          <a:blip r:embed="rId3"/>
          <a:stretch>
            <a:fillRect/>
          </a:stretch>
        </p:blipFill>
        <p:spPr>
          <a:xfrm>
            <a:off x="7366929" y="5475559"/>
            <a:ext cx="4699000" cy="1244600"/>
          </a:xfrm>
          <a:prstGeom prst="rect">
            <a:avLst/>
          </a:prstGeom>
        </p:spPr>
      </p:pic>
      <p:pic>
        <p:nvPicPr>
          <p:cNvPr id="8" name="Picture 7">
            <a:extLst>
              <a:ext uri="{FF2B5EF4-FFF2-40B4-BE49-F238E27FC236}">
                <a16:creationId xmlns:a16="http://schemas.microsoft.com/office/drawing/2014/main" id="{AA35FCB8-B58C-8C1B-7308-2B550D3173FB}"/>
              </a:ext>
            </a:extLst>
          </p:cNvPr>
          <p:cNvPicPr>
            <a:picLocks noChangeAspect="1"/>
          </p:cNvPicPr>
          <p:nvPr/>
        </p:nvPicPr>
        <p:blipFill>
          <a:blip r:embed="rId4"/>
          <a:stretch>
            <a:fillRect/>
          </a:stretch>
        </p:blipFill>
        <p:spPr>
          <a:xfrm>
            <a:off x="6985883" y="0"/>
            <a:ext cx="5206117" cy="6858000"/>
          </a:xfrm>
          <a:prstGeom prst="rect">
            <a:avLst/>
          </a:prstGeom>
          <a:effectLst>
            <a:outerShdw blurRad="50800" dist="38100" dir="10800000" algn="r" rotWithShape="0">
              <a:prstClr val="black">
                <a:alpha val="40000"/>
              </a:prstClr>
            </a:outerShdw>
          </a:effectLst>
        </p:spPr>
      </p:pic>
      <p:sp>
        <p:nvSpPr>
          <p:cNvPr id="2" name="TextBox 1">
            <a:extLst>
              <a:ext uri="{FF2B5EF4-FFF2-40B4-BE49-F238E27FC236}">
                <a16:creationId xmlns:a16="http://schemas.microsoft.com/office/drawing/2014/main" id="{490A5BF5-7527-3729-CC2D-0EF8BFCB93EE}"/>
              </a:ext>
            </a:extLst>
          </p:cNvPr>
          <p:cNvSpPr txBox="1"/>
          <p:nvPr/>
        </p:nvSpPr>
        <p:spPr>
          <a:xfrm>
            <a:off x="449270" y="4917479"/>
            <a:ext cx="6178524" cy="1569660"/>
          </a:xfrm>
          <a:prstGeom prst="rect">
            <a:avLst/>
          </a:prstGeom>
          <a:noFill/>
        </p:spPr>
        <p:txBody>
          <a:bodyPr wrap="square" rtlCol="0">
            <a:spAutoFit/>
          </a:bodyPr>
          <a:lstStyle/>
          <a:p>
            <a:pPr algn="ctr"/>
            <a:r>
              <a:rPr lang="en-US" sz="3200" b="1" dirty="0"/>
              <a:t>Revisit the BRMP before changing the Solid Fuel Camp &amp; Cooking fire rules</a:t>
            </a:r>
            <a:endParaRPr lang="en-US" sz="3200" dirty="0"/>
          </a:p>
        </p:txBody>
      </p:sp>
    </p:spTree>
    <p:extLst>
      <p:ext uri="{BB962C8B-B14F-4D97-AF65-F5344CB8AC3E}">
        <p14:creationId xmlns:p14="http://schemas.microsoft.com/office/powerpoint/2010/main" val="776241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B830C-234F-E5D4-73E8-805648D9F27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39BCB3-F989-03A0-6357-D57C8B8EEFAE}"/>
              </a:ext>
            </a:extLst>
          </p:cNvPr>
          <p:cNvSpPr>
            <a:spLocks noGrp="1"/>
          </p:cNvSpPr>
          <p:nvPr>
            <p:ph idx="1"/>
          </p:nvPr>
        </p:nvSpPr>
        <p:spPr>
          <a:xfrm>
            <a:off x="566670" y="1876838"/>
            <a:ext cx="5982559" cy="2495540"/>
          </a:xfrm>
        </p:spPr>
        <p:txBody>
          <a:bodyPr>
            <a:normAutofit fontScale="92500" lnSpcReduction="10000"/>
          </a:bodyPr>
          <a:lstStyle/>
          <a:p>
            <a:r>
              <a:rPr lang="en-US" dirty="0"/>
              <a:t>Latest AFAC information (19</a:t>
            </a:r>
            <a:r>
              <a:rPr lang="en-US" baseline="30000" dirty="0"/>
              <a:t>th</a:t>
            </a:r>
            <a:r>
              <a:rPr lang="en-US" dirty="0"/>
              <a:t> Aug)</a:t>
            </a:r>
          </a:p>
          <a:p>
            <a:pPr lvl="1"/>
            <a:r>
              <a:rPr lang="en-US" dirty="0"/>
              <a:t>Soil Moisture – Very Much below Average</a:t>
            </a:r>
          </a:p>
          <a:p>
            <a:pPr lvl="1"/>
            <a:r>
              <a:rPr lang="en-US" dirty="0"/>
              <a:t>Rainfall – Very Much below Average</a:t>
            </a:r>
          </a:p>
          <a:p>
            <a:pPr lvl="1"/>
            <a:r>
              <a:rPr lang="en-US" dirty="0"/>
              <a:t>Max temp – Amongst hottest 20%</a:t>
            </a:r>
          </a:p>
          <a:p>
            <a:pPr lvl="1"/>
            <a:r>
              <a:rPr lang="en-US" dirty="0"/>
              <a:t>El N</a:t>
            </a:r>
            <a:r>
              <a:rPr lang="en-AU" dirty="0"/>
              <a:t>iño is firmly established</a:t>
            </a:r>
          </a:p>
          <a:p>
            <a:pPr lvl="1"/>
            <a:r>
              <a:rPr lang="en-US" dirty="0"/>
              <a:t>Latest BOM info also suggests a positive Indian Ocean Dipole event will develop</a:t>
            </a:r>
          </a:p>
          <a:p>
            <a:pPr lvl="1"/>
            <a:endParaRPr lang="en-US" dirty="0"/>
          </a:p>
        </p:txBody>
      </p:sp>
      <p:sp>
        <p:nvSpPr>
          <p:cNvPr id="6" name="TextBox 5">
            <a:extLst>
              <a:ext uri="{FF2B5EF4-FFF2-40B4-BE49-F238E27FC236}">
                <a16:creationId xmlns:a16="http://schemas.microsoft.com/office/drawing/2014/main" id="{8BFC58BE-9042-3AA5-9ED4-330610B26F79}"/>
              </a:ext>
            </a:extLst>
          </p:cNvPr>
          <p:cNvSpPr txBox="1"/>
          <p:nvPr/>
        </p:nvSpPr>
        <p:spPr>
          <a:xfrm>
            <a:off x="566670" y="4676841"/>
            <a:ext cx="5982559" cy="1323439"/>
          </a:xfrm>
          <a:prstGeom prst="rect">
            <a:avLst/>
          </a:prstGeom>
          <a:noFill/>
        </p:spPr>
        <p:txBody>
          <a:bodyPr wrap="square" rtlCol="0">
            <a:spAutoFit/>
          </a:bodyPr>
          <a:lstStyle/>
          <a:p>
            <a:pPr algn="ctr"/>
            <a:r>
              <a:rPr lang="en-US" sz="4000" b="1" dirty="0">
                <a:solidFill>
                  <a:schemeClr val="accent2">
                    <a:lumMod val="75000"/>
                  </a:schemeClr>
                </a:solidFill>
              </a:rPr>
              <a:t>These signal challenging fire conditions</a:t>
            </a:r>
          </a:p>
        </p:txBody>
      </p:sp>
      <p:pic>
        <p:nvPicPr>
          <p:cNvPr id="4" name="Picture 3">
            <a:extLst>
              <a:ext uri="{FF2B5EF4-FFF2-40B4-BE49-F238E27FC236}">
                <a16:creationId xmlns:a16="http://schemas.microsoft.com/office/drawing/2014/main" id="{18CC0E55-6467-F583-AA89-2A617E977E83}"/>
              </a:ext>
            </a:extLst>
          </p:cNvPr>
          <p:cNvPicPr>
            <a:picLocks noChangeAspect="1"/>
          </p:cNvPicPr>
          <p:nvPr/>
        </p:nvPicPr>
        <p:blipFill>
          <a:blip r:embed="rId3"/>
          <a:srcRect t="13408" r="6121" b="7456"/>
          <a:stretch>
            <a:fillRect/>
          </a:stretch>
        </p:blipFill>
        <p:spPr>
          <a:xfrm>
            <a:off x="6549229" y="83713"/>
            <a:ext cx="5604137" cy="3345287"/>
          </a:xfrm>
          <a:prstGeom prst="rect">
            <a:avLst/>
          </a:prstGeom>
        </p:spPr>
      </p:pic>
      <p:pic>
        <p:nvPicPr>
          <p:cNvPr id="5" name="Picture 4">
            <a:extLst>
              <a:ext uri="{FF2B5EF4-FFF2-40B4-BE49-F238E27FC236}">
                <a16:creationId xmlns:a16="http://schemas.microsoft.com/office/drawing/2014/main" id="{60334DC4-66B5-6547-EC79-601A09749E3C}"/>
              </a:ext>
            </a:extLst>
          </p:cNvPr>
          <p:cNvPicPr>
            <a:picLocks noChangeAspect="1"/>
          </p:cNvPicPr>
          <p:nvPr/>
        </p:nvPicPr>
        <p:blipFill>
          <a:blip r:embed="rId4"/>
          <a:srcRect r="754" b="2593"/>
          <a:stretch>
            <a:fillRect/>
          </a:stretch>
        </p:blipFill>
        <p:spPr>
          <a:xfrm>
            <a:off x="6572475" y="3230565"/>
            <a:ext cx="5604137" cy="3627435"/>
          </a:xfrm>
          <a:prstGeom prst="rect">
            <a:avLst/>
          </a:prstGeom>
        </p:spPr>
      </p:pic>
      <p:sp>
        <p:nvSpPr>
          <p:cNvPr id="9" name="Title 1">
            <a:extLst>
              <a:ext uri="{FF2B5EF4-FFF2-40B4-BE49-F238E27FC236}">
                <a16:creationId xmlns:a16="http://schemas.microsoft.com/office/drawing/2014/main" id="{F333F010-0711-76C3-DD2B-74AF060A89F8}"/>
              </a:ext>
            </a:extLst>
          </p:cNvPr>
          <p:cNvSpPr>
            <a:spLocks noGrp="1"/>
          </p:cNvSpPr>
          <p:nvPr>
            <p:ph type="title"/>
          </p:nvPr>
        </p:nvSpPr>
        <p:spPr>
          <a:xfrm>
            <a:off x="838201" y="345810"/>
            <a:ext cx="6834187" cy="1325563"/>
          </a:xfrm>
        </p:spPr>
        <p:txBody>
          <a:bodyPr>
            <a:normAutofit/>
          </a:bodyPr>
          <a:lstStyle/>
          <a:p>
            <a:r>
              <a:rPr lang="en-US" sz="4000" dirty="0"/>
              <a:t>Forecast Conditions</a:t>
            </a:r>
          </a:p>
        </p:txBody>
      </p:sp>
    </p:spTree>
    <p:extLst>
      <p:ext uri="{BB962C8B-B14F-4D97-AF65-F5344CB8AC3E}">
        <p14:creationId xmlns:p14="http://schemas.microsoft.com/office/powerpoint/2010/main" val="4075726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9B4C4-319C-CBBC-D75D-D4FF43CB627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9F08D7-82D3-44EF-F920-D4DF226550C6}"/>
              </a:ext>
            </a:extLst>
          </p:cNvPr>
          <p:cNvSpPr>
            <a:spLocks noGrp="1"/>
          </p:cNvSpPr>
          <p:nvPr>
            <p:ph idx="1"/>
          </p:nvPr>
        </p:nvSpPr>
        <p:spPr>
          <a:xfrm>
            <a:off x="838200" y="1587063"/>
            <a:ext cx="5510047" cy="3270688"/>
          </a:xfrm>
        </p:spPr>
        <p:txBody>
          <a:bodyPr>
            <a:normAutofit/>
          </a:bodyPr>
          <a:lstStyle/>
          <a:p>
            <a:r>
              <a:rPr lang="en-US" sz="2400" dirty="0"/>
              <a:t>Fire Weather District changed 19</a:t>
            </a:r>
            <a:r>
              <a:rPr lang="en-US" sz="2400" baseline="30000" dirty="0"/>
              <a:t>th</a:t>
            </a:r>
            <a:r>
              <a:rPr lang="en-US" sz="2400" dirty="0"/>
              <a:t> Aug</a:t>
            </a:r>
          </a:p>
          <a:p>
            <a:endParaRPr lang="en-AU" sz="2400" dirty="0"/>
          </a:p>
          <a:p>
            <a:r>
              <a:rPr lang="en-AU" sz="2400" dirty="0"/>
              <a:t>Insufficient time to prepare controls and timely community education</a:t>
            </a:r>
          </a:p>
          <a:p>
            <a:endParaRPr lang="en-AU" sz="2400" dirty="0"/>
          </a:p>
          <a:p>
            <a:r>
              <a:rPr lang="en-AU" sz="2400" dirty="0"/>
              <a:t>Multiple changes happening will reduce effective communication</a:t>
            </a:r>
            <a:endParaRPr lang="en-AU" sz="2000" i="1" dirty="0"/>
          </a:p>
          <a:p>
            <a:pPr lvl="1"/>
            <a:endParaRPr lang="en-US" sz="2000" dirty="0"/>
          </a:p>
          <a:p>
            <a:endParaRPr lang="en-US" sz="2400" dirty="0"/>
          </a:p>
          <a:p>
            <a:pPr marL="0" indent="0">
              <a:buNone/>
            </a:pPr>
            <a:endParaRPr lang="en-US" sz="2400" dirty="0"/>
          </a:p>
        </p:txBody>
      </p:sp>
      <p:sp>
        <p:nvSpPr>
          <p:cNvPr id="6" name="TextBox 5">
            <a:extLst>
              <a:ext uri="{FF2B5EF4-FFF2-40B4-BE49-F238E27FC236}">
                <a16:creationId xmlns:a16="http://schemas.microsoft.com/office/drawing/2014/main" id="{D9F531B9-66C0-95D9-F232-AD92067A5289}"/>
              </a:ext>
            </a:extLst>
          </p:cNvPr>
          <p:cNvSpPr txBox="1"/>
          <p:nvPr/>
        </p:nvSpPr>
        <p:spPr>
          <a:xfrm>
            <a:off x="555171" y="5021786"/>
            <a:ext cx="6118343" cy="1323439"/>
          </a:xfrm>
          <a:prstGeom prst="rect">
            <a:avLst/>
          </a:prstGeom>
          <a:noFill/>
        </p:spPr>
        <p:txBody>
          <a:bodyPr wrap="square" rtlCol="0">
            <a:spAutoFit/>
          </a:bodyPr>
          <a:lstStyle/>
          <a:p>
            <a:pPr algn="ctr"/>
            <a:r>
              <a:rPr lang="en-US" sz="4000" dirty="0">
                <a:solidFill>
                  <a:srgbClr val="FF0000"/>
                </a:solidFill>
              </a:rPr>
              <a:t>BFAC advises it is too late to change now </a:t>
            </a:r>
          </a:p>
        </p:txBody>
      </p:sp>
      <p:sp>
        <p:nvSpPr>
          <p:cNvPr id="9" name="Title 1">
            <a:extLst>
              <a:ext uri="{FF2B5EF4-FFF2-40B4-BE49-F238E27FC236}">
                <a16:creationId xmlns:a16="http://schemas.microsoft.com/office/drawing/2014/main" id="{34DE933A-1F36-8D18-2DDD-4E02A3DA5604}"/>
              </a:ext>
            </a:extLst>
          </p:cNvPr>
          <p:cNvSpPr>
            <a:spLocks noGrp="1"/>
          </p:cNvSpPr>
          <p:nvPr>
            <p:ph type="title"/>
          </p:nvPr>
        </p:nvSpPr>
        <p:spPr>
          <a:xfrm>
            <a:off x="838201" y="345810"/>
            <a:ext cx="6834187" cy="1325563"/>
          </a:xfrm>
        </p:spPr>
        <p:txBody>
          <a:bodyPr>
            <a:normAutofit/>
          </a:bodyPr>
          <a:lstStyle/>
          <a:p>
            <a:r>
              <a:rPr lang="en-US" sz="4000" dirty="0"/>
              <a:t>Don’t change now because</a:t>
            </a:r>
          </a:p>
        </p:txBody>
      </p:sp>
      <p:pic>
        <p:nvPicPr>
          <p:cNvPr id="10" name="Picture 9">
            <a:extLst>
              <a:ext uri="{FF2B5EF4-FFF2-40B4-BE49-F238E27FC236}">
                <a16:creationId xmlns:a16="http://schemas.microsoft.com/office/drawing/2014/main" id="{8A76A133-9FF0-9CA6-E0B0-6C30306763A8}"/>
              </a:ext>
            </a:extLst>
          </p:cNvPr>
          <p:cNvPicPr>
            <a:picLocks noChangeAspect="1"/>
          </p:cNvPicPr>
          <p:nvPr/>
        </p:nvPicPr>
        <p:blipFill>
          <a:blip r:embed="rId3"/>
          <a:stretch>
            <a:fillRect/>
          </a:stretch>
        </p:blipFill>
        <p:spPr>
          <a:xfrm>
            <a:off x="6673514" y="2897746"/>
            <a:ext cx="5518486" cy="3960253"/>
          </a:xfrm>
          <a:prstGeom prst="rect">
            <a:avLst/>
          </a:prstGeom>
        </p:spPr>
      </p:pic>
      <p:pic>
        <p:nvPicPr>
          <p:cNvPr id="11" name="Picture 10">
            <a:extLst>
              <a:ext uri="{FF2B5EF4-FFF2-40B4-BE49-F238E27FC236}">
                <a16:creationId xmlns:a16="http://schemas.microsoft.com/office/drawing/2014/main" id="{A64E6F4C-3469-F989-6253-DDDD1844EA74}"/>
              </a:ext>
            </a:extLst>
          </p:cNvPr>
          <p:cNvPicPr>
            <a:picLocks noChangeAspect="1"/>
          </p:cNvPicPr>
          <p:nvPr/>
        </p:nvPicPr>
        <p:blipFill>
          <a:blip r:embed="rId4"/>
          <a:stretch>
            <a:fillRect/>
          </a:stretch>
        </p:blipFill>
        <p:spPr>
          <a:xfrm>
            <a:off x="6681952" y="-19437"/>
            <a:ext cx="5510048" cy="2723999"/>
          </a:xfrm>
          <a:prstGeom prst="rect">
            <a:avLst/>
          </a:prstGeom>
        </p:spPr>
      </p:pic>
    </p:spTree>
    <p:extLst>
      <p:ext uri="{BB962C8B-B14F-4D97-AF65-F5344CB8AC3E}">
        <p14:creationId xmlns:p14="http://schemas.microsoft.com/office/powerpoint/2010/main" val="3019316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4A591684-6AF0-E440-1092-731B79522E2D}"/>
              </a:ext>
            </a:extLst>
          </p:cNvPr>
          <p:cNvPicPr>
            <a:picLocks noChangeAspect="1"/>
          </p:cNvPicPr>
          <p:nvPr/>
        </p:nvPicPr>
        <p:blipFill>
          <a:blip r:embed="rId3">
            <a:alphaModFix amt="50000"/>
          </a:blip>
          <a:srcRect l="13718" r="7905" b="21623"/>
          <a:stretch>
            <a:fillRect/>
          </a:stretch>
        </p:blipFill>
        <p:spPr>
          <a:xfrm>
            <a:off x="-6439" y="-12878"/>
            <a:ext cx="12192000" cy="6864439"/>
          </a:xfrm>
          <a:prstGeom prst="rect">
            <a:avLst/>
          </a:prstGeom>
        </p:spPr>
      </p:pic>
      <p:sp>
        <p:nvSpPr>
          <p:cNvPr id="2" name="Title 1">
            <a:extLst>
              <a:ext uri="{FF2B5EF4-FFF2-40B4-BE49-F238E27FC236}">
                <a16:creationId xmlns:a16="http://schemas.microsoft.com/office/drawing/2014/main" id="{F8643998-AE4E-7F0E-EAA9-D48BF7B61BC2}"/>
              </a:ext>
            </a:extLst>
          </p:cNvPr>
          <p:cNvSpPr>
            <a:spLocks noGrp="1"/>
          </p:cNvSpPr>
          <p:nvPr>
            <p:ph type="title"/>
          </p:nvPr>
        </p:nvSpPr>
        <p:spPr>
          <a:xfrm>
            <a:off x="872359" y="806830"/>
            <a:ext cx="10499834" cy="2900518"/>
          </a:xfrm>
        </p:spPr>
        <p:txBody>
          <a:bodyPr vert="horz" lIns="91440" tIns="45720" rIns="91440" bIns="45720" rtlCol="0" anchor="b">
            <a:normAutofit/>
          </a:bodyPr>
          <a:lstStyle/>
          <a:p>
            <a:pPr algn="ctr"/>
            <a:r>
              <a:rPr lang="en-US" sz="8000" dirty="0">
                <a:solidFill>
                  <a:srgbClr val="FFFFFF"/>
                </a:solidFill>
              </a:rPr>
              <a:t>The Alternate Controls in 9.1(d)are not enough!</a:t>
            </a:r>
          </a:p>
        </p:txBody>
      </p:sp>
      <p:sp>
        <p:nvSpPr>
          <p:cNvPr id="3" name="Content Placeholder 2">
            <a:extLst>
              <a:ext uri="{FF2B5EF4-FFF2-40B4-BE49-F238E27FC236}">
                <a16:creationId xmlns:a16="http://schemas.microsoft.com/office/drawing/2014/main" id="{9905DB81-667F-DAB9-3BD2-8CB007BCE550}"/>
              </a:ext>
            </a:extLst>
          </p:cNvPr>
          <p:cNvSpPr>
            <a:spLocks noGrp="1"/>
          </p:cNvSpPr>
          <p:nvPr>
            <p:ph idx="1"/>
          </p:nvPr>
        </p:nvSpPr>
        <p:spPr>
          <a:xfrm>
            <a:off x="481263" y="4154905"/>
            <a:ext cx="11309684" cy="1311231"/>
          </a:xfrm>
        </p:spPr>
        <p:txBody>
          <a:bodyPr vert="horz" lIns="91440" tIns="45720" rIns="91440" bIns="45720" rtlCol="0">
            <a:normAutofit/>
          </a:bodyPr>
          <a:lstStyle/>
          <a:p>
            <a:pPr marL="0" indent="0" algn="ctr">
              <a:buNone/>
            </a:pPr>
            <a:r>
              <a:rPr lang="en-US" b="1" dirty="0">
                <a:solidFill>
                  <a:srgbClr val="FF0000"/>
                </a:solidFill>
              </a:rPr>
              <a:t>Prohibit</a:t>
            </a:r>
            <a:r>
              <a:rPr lang="en-US" dirty="0">
                <a:solidFill>
                  <a:srgbClr val="FFFFFF"/>
                </a:solidFill>
              </a:rPr>
              <a:t> Solid Fuel Camp and Cooking Fires in the </a:t>
            </a:r>
            <a:r>
              <a:rPr lang="en-US" b="1" dirty="0">
                <a:solidFill>
                  <a:srgbClr val="FF0000"/>
                </a:solidFill>
              </a:rPr>
              <a:t>Prohibited</a:t>
            </a:r>
            <a:r>
              <a:rPr lang="en-US" dirty="0">
                <a:solidFill>
                  <a:srgbClr val="FFFFFF"/>
                </a:solidFill>
              </a:rPr>
              <a:t> Period.</a:t>
            </a:r>
          </a:p>
          <a:p>
            <a:pPr marL="0" indent="0" algn="ctr">
              <a:buNone/>
            </a:pPr>
            <a:r>
              <a:rPr lang="en-US" dirty="0">
                <a:solidFill>
                  <a:srgbClr val="FFFFFF"/>
                </a:solidFill>
              </a:rPr>
              <a:t>Keep “No means No” until clearly communicated controls are in place</a:t>
            </a:r>
          </a:p>
        </p:txBody>
      </p:sp>
    </p:spTree>
    <p:extLst>
      <p:ext uri="{BB962C8B-B14F-4D97-AF65-F5344CB8AC3E}">
        <p14:creationId xmlns:p14="http://schemas.microsoft.com/office/powerpoint/2010/main" val="2943330146"/>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54399-4349-94DA-D1EA-DF0C98E31EAC}"/>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5F8DE10-173D-9554-A7C6-81F1342267B1}"/>
              </a:ext>
            </a:extLst>
          </p:cNvPr>
          <p:cNvPicPr>
            <a:picLocks noChangeAspect="1"/>
          </p:cNvPicPr>
          <p:nvPr/>
        </p:nvPicPr>
        <p:blipFill>
          <a:blip r:embed="rId3"/>
          <a:srcRect l="18271" r="22562"/>
          <a:stretch>
            <a:fillRect/>
          </a:stretch>
        </p:blipFill>
        <p:spPr>
          <a:xfrm>
            <a:off x="-1" y="-2"/>
            <a:ext cx="5032341" cy="6858002"/>
          </a:xfrm>
          <a:prstGeom prst="rect">
            <a:avLst/>
          </a:prstGeom>
        </p:spPr>
      </p:pic>
      <p:sp>
        <p:nvSpPr>
          <p:cNvPr id="5" name="Title 1">
            <a:extLst>
              <a:ext uri="{FF2B5EF4-FFF2-40B4-BE49-F238E27FC236}">
                <a16:creationId xmlns:a16="http://schemas.microsoft.com/office/drawing/2014/main" id="{31F49A46-52DE-48F8-DAC8-7E5C87977425}"/>
              </a:ext>
            </a:extLst>
          </p:cNvPr>
          <p:cNvSpPr txBox="1">
            <a:spLocks/>
          </p:cNvSpPr>
          <p:nvPr/>
        </p:nvSpPr>
        <p:spPr>
          <a:xfrm>
            <a:off x="849086" y="252319"/>
            <a:ext cx="10780423" cy="1692729"/>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6000" b="1" dirty="0">
                <a:ln>
                  <a:solidFill>
                    <a:schemeClr val="bg1"/>
                  </a:solidFill>
                </a:ln>
                <a:effectLst>
                  <a:glow rad="852185">
                    <a:schemeClr val="bg1">
                      <a:alpha val="60531"/>
                    </a:schemeClr>
                  </a:glow>
                </a:effectLst>
                <a:latin typeface="+mn-lt"/>
                <a:ea typeface="+mn-ea"/>
                <a:cs typeface="+mn-cs"/>
              </a:rPr>
              <a:t>Council should not accept more risk</a:t>
            </a:r>
          </a:p>
        </p:txBody>
      </p:sp>
      <p:sp>
        <p:nvSpPr>
          <p:cNvPr id="7" name="Content Placeholder 2">
            <a:extLst>
              <a:ext uri="{FF2B5EF4-FFF2-40B4-BE49-F238E27FC236}">
                <a16:creationId xmlns:a16="http://schemas.microsoft.com/office/drawing/2014/main" id="{D63C0684-257F-BD42-2871-6DAE7C187120}"/>
              </a:ext>
            </a:extLst>
          </p:cNvPr>
          <p:cNvSpPr>
            <a:spLocks noGrp="1"/>
          </p:cNvSpPr>
          <p:nvPr>
            <p:ph idx="1"/>
          </p:nvPr>
        </p:nvSpPr>
        <p:spPr>
          <a:xfrm>
            <a:off x="5032340" y="585298"/>
            <a:ext cx="6887517" cy="7040295"/>
          </a:xfrm>
        </p:spPr>
        <p:txBody>
          <a:bodyPr vert="horz" lIns="91440" tIns="45720" rIns="91440" bIns="45720" rtlCol="0" anchor="ctr">
            <a:normAutofit/>
          </a:bodyPr>
          <a:lstStyle/>
          <a:p>
            <a:pPr marL="457200" lvl="1" indent="0">
              <a:buNone/>
            </a:pPr>
            <a:r>
              <a:rPr lang="en-AU" dirty="0"/>
              <a:t>If council are intent on pushing for this, 12 months to work up an appropriate set of controls including;</a:t>
            </a:r>
          </a:p>
          <a:p>
            <a:pPr lvl="1"/>
            <a:r>
              <a:rPr lang="en-AU" dirty="0"/>
              <a:t>Geographic limits</a:t>
            </a:r>
          </a:p>
          <a:p>
            <a:pPr lvl="1"/>
            <a:r>
              <a:rPr lang="en-AU" dirty="0"/>
              <a:t>Built environment requirements</a:t>
            </a:r>
          </a:p>
          <a:p>
            <a:pPr lvl="2"/>
            <a:r>
              <a:rPr lang="en-AU" dirty="0" err="1"/>
              <a:t>Eg.</a:t>
            </a:r>
            <a:r>
              <a:rPr lang="en-AU" dirty="0"/>
              <a:t> paved area requirements</a:t>
            </a:r>
          </a:p>
          <a:p>
            <a:pPr lvl="1"/>
            <a:r>
              <a:rPr lang="en-AU" dirty="0"/>
              <a:t>Agreed definitions of “purpose built” </a:t>
            </a:r>
          </a:p>
          <a:p>
            <a:pPr lvl="1"/>
            <a:r>
              <a:rPr lang="en-AU" dirty="0"/>
              <a:t>Establish an application system for permits</a:t>
            </a:r>
          </a:p>
          <a:p>
            <a:pPr lvl="2"/>
            <a:r>
              <a:rPr lang="en-AU" dirty="0"/>
              <a:t>including who does the inspections</a:t>
            </a:r>
          </a:p>
          <a:p>
            <a:pPr lvl="1"/>
            <a:r>
              <a:rPr lang="en-AU" dirty="0"/>
              <a:t>A compliance system</a:t>
            </a:r>
          </a:p>
          <a:p>
            <a:pPr lvl="1"/>
            <a:r>
              <a:rPr lang="en-AU" dirty="0"/>
              <a:t>Adjustments to response procedures to reports of smoke</a:t>
            </a:r>
            <a:endParaRPr lang="en-US" sz="2800" dirty="0"/>
          </a:p>
        </p:txBody>
      </p:sp>
    </p:spTree>
    <p:extLst>
      <p:ext uri="{BB962C8B-B14F-4D97-AF65-F5344CB8AC3E}">
        <p14:creationId xmlns:p14="http://schemas.microsoft.com/office/powerpoint/2010/main" val="10448128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a:extLst>
            <a:ext uri="{FF2B5EF4-FFF2-40B4-BE49-F238E27FC236}">
              <a16:creationId xmlns:a16="http://schemas.microsoft.com/office/drawing/2014/main" id="{4E5612E7-BF6D-DFA9-40B3-E12F100406E3}"/>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Content Placeholder 4">
            <a:extLst>
              <a:ext uri="{FF2B5EF4-FFF2-40B4-BE49-F238E27FC236}">
                <a16:creationId xmlns:a16="http://schemas.microsoft.com/office/drawing/2014/main" id="{6FB18132-5345-7DCF-593D-10FDE9BB3AB0}"/>
              </a:ext>
            </a:extLst>
          </p:cNvPr>
          <p:cNvPicPr>
            <a:picLocks noGrp="1" noChangeAspect="1"/>
          </p:cNvPicPr>
          <p:nvPr>
            <p:ph idx="1"/>
          </p:nvPr>
        </p:nvPicPr>
        <p:blipFill>
          <a:blip r:embed="rId3">
            <a:alphaModFix amt="50000"/>
          </a:blip>
          <a:srcRect t="24660" b="340"/>
          <a:stretch>
            <a:fillRect/>
          </a:stretch>
        </p:blipFill>
        <p:spPr>
          <a:xfrm>
            <a:off x="1" y="-13"/>
            <a:ext cx="12192000" cy="6858011"/>
          </a:xfrm>
          <a:prstGeom prst="rect">
            <a:avLst/>
          </a:prstGeom>
        </p:spPr>
      </p:pic>
      <p:sp>
        <p:nvSpPr>
          <p:cNvPr id="2" name="Title 1">
            <a:extLst>
              <a:ext uri="{FF2B5EF4-FFF2-40B4-BE49-F238E27FC236}">
                <a16:creationId xmlns:a16="http://schemas.microsoft.com/office/drawing/2014/main" id="{5C5ED19A-F5CC-2BB8-3C7D-C6E4B7FC0FD9}"/>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dirty="0">
                <a:solidFill>
                  <a:srgbClr val="FFFFFF"/>
                </a:solidFill>
              </a:rPr>
              <a:t>Questions</a:t>
            </a:r>
          </a:p>
        </p:txBody>
      </p:sp>
    </p:spTree>
    <p:extLst>
      <p:ext uri="{BB962C8B-B14F-4D97-AF65-F5344CB8AC3E}">
        <p14:creationId xmlns:p14="http://schemas.microsoft.com/office/powerpoint/2010/main" val="2417633957"/>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5909</TotalTime>
  <Words>1760</Words>
  <Application>Microsoft Macintosh PowerPoint</Application>
  <PresentationFormat>Widescreen</PresentationFormat>
  <Paragraphs>139</Paragraphs>
  <Slides>10</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Aptos</vt:lpstr>
      <vt:lpstr>Aptos Display</vt:lpstr>
      <vt:lpstr>Arial</vt:lpstr>
      <vt:lpstr>Office Theme</vt:lpstr>
      <vt:lpstr>BFAC Deputation on Camp &amp; Cooking fires</vt:lpstr>
      <vt:lpstr>You can do it now with Gas</vt:lpstr>
      <vt:lpstr>Economic / Financial</vt:lpstr>
      <vt:lpstr>Report of Fire - Impacts</vt:lpstr>
      <vt:lpstr>PowerPoint Presentation</vt:lpstr>
      <vt:lpstr>Forecast Conditions</vt:lpstr>
      <vt:lpstr>Don’t change now because</vt:lpstr>
      <vt:lpstr>The Alternate Controls in 9.1(d)are not enough!</vt:lpstr>
      <vt:lpstr>PowerPoint Presentation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Shane Howlett</dc:creator>
  <cp:lastModifiedBy>Shane Howlett</cp:lastModifiedBy>
  <cp:revision>23</cp:revision>
  <cp:lastPrinted>2026-08-25T05:12:13Z</cp:lastPrinted>
  <dcterms:created xsi:type="dcterms:W3CDTF">2026-08-16T08:39:40Z</dcterms:created>
  <dcterms:modified xsi:type="dcterms:W3CDTF">2026-08-25T05:12:26Z</dcterms:modified>
</cp:coreProperties>
</file>